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72" r:id="rId2"/>
    <p:sldId id="258" r:id="rId3"/>
    <p:sldId id="264" r:id="rId4"/>
    <p:sldId id="268" r:id="rId5"/>
    <p:sldId id="267" r:id="rId6"/>
    <p:sldId id="269" r:id="rId7"/>
    <p:sldId id="270" r:id="rId8"/>
    <p:sldId id="273" r:id="rId9"/>
    <p:sldId id="274" r:id="rId10"/>
    <p:sldId id="275" r:id="rId11"/>
    <p:sldId id="277" r:id="rId12"/>
    <p:sldId id="278" r:id="rId13"/>
    <p:sldId id="279" r:id="rId14"/>
    <p:sldId id="291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92" r:id="rId24"/>
    <p:sldId id="281" r:id="rId25"/>
    <p:sldId id="280" r:id="rId26"/>
    <p:sldId id="282" r:id="rId27"/>
    <p:sldId id="283" r:id="rId28"/>
    <p:sldId id="284" r:id="rId29"/>
    <p:sldId id="285" r:id="rId30"/>
    <p:sldId id="290" r:id="rId31"/>
    <p:sldId id="289" r:id="rId32"/>
    <p:sldId id="287" r:id="rId33"/>
    <p:sldId id="302" r:id="rId34"/>
    <p:sldId id="303" r:id="rId35"/>
    <p:sldId id="304" r:id="rId36"/>
    <p:sldId id="305" r:id="rId37"/>
    <p:sldId id="306" r:id="rId38"/>
    <p:sldId id="276" r:id="rId39"/>
    <p:sldId id="293" r:id="rId40"/>
    <p:sldId id="261" r:id="rId41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custShowLst>
    <p:custShow name="Looping Opening Slide" id="0">
      <p:sldLst>
        <p:sld r:id="rId41"/>
        <p:sld r:id="rId41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285FD4-31C8-4105-A1D1-8B6E7E8741DD}">
          <p14:sldIdLst/>
        </p14:section>
        <p14:section name="Untitled Section" id="{C0BFC868-05F4-4ACC-9B3D-B2E31E319C49}">
          <p14:sldIdLst>
            <p14:sldId id="272"/>
            <p14:sldId id="258"/>
            <p14:sldId id="264"/>
            <p14:sldId id="268"/>
            <p14:sldId id="267"/>
            <p14:sldId id="269"/>
            <p14:sldId id="270"/>
            <p14:sldId id="273"/>
            <p14:sldId id="274"/>
            <p14:sldId id="275"/>
            <p14:sldId id="277"/>
            <p14:sldId id="278"/>
            <p14:sldId id="279"/>
            <p14:sldId id="291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292"/>
            <p14:sldId id="281"/>
            <p14:sldId id="280"/>
            <p14:sldId id="282"/>
            <p14:sldId id="283"/>
            <p14:sldId id="284"/>
            <p14:sldId id="285"/>
            <p14:sldId id="290"/>
            <p14:sldId id="289"/>
            <p14:sldId id="287"/>
            <p14:sldId id="302"/>
            <p14:sldId id="303"/>
            <p14:sldId id="304"/>
            <p14:sldId id="305"/>
            <p14:sldId id="306"/>
            <p14:sldId id="276"/>
            <p14:sldId id="293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FF"/>
    <a:srgbClr val="000099"/>
    <a:srgbClr val="08080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4" autoAdjust="0"/>
  </p:normalViewPr>
  <p:slideViewPr>
    <p:cSldViewPr>
      <p:cViewPr varScale="1">
        <p:scale>
          <a:sx n="90" d="100"/>
          <a:sy n="90" d="100"/>
        </p:scale>
        <p:origin x="-72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E0487-CFCF-4CDE-8F47-0D9077C2A776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AF4D1-61E0-46F9-A25F-46E176D2DF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82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839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5432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06292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6383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5836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7154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361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601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9215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229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889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6041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625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D1-61E0-46F9-A25F-46E176D2DF95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26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1 - Back Up Feb 2 2014\F-Drive 2014\0 - Network Drive 1 Back-Up\CSB\CSB Committee - Program Revision\5 - CSB Training Resources\Stockade reVISION\Introductory Training\CSB 16x9 PPT Bkgd 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72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0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64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16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25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69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04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41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 - Back Up Feb 2 2014\F-Drive 2014\0 - Network Drive 1 Back-Up\CSB\CSB Committee - Program Revision\5 - CSB Training Resources\Stockade reVISION\Introductory Training\CSB 16x9 PPT Bkgd 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744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1" y="4629150"/>
            <a:ext cx="5143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algn="l"/>
            <a:fld id="{58E04A50-65D3-4C8C-B25B-AFB0E3F20B4F}" type="slidenum">
              <a:rPr lang="en-CA" smtClean="0"/>
              <a:pPr algn="l"/>
              <a:t>‹#›</a:t>
            </a:fld>
            <a:endParaRPr lang="en-CA" dirty="0"/>
          </a:p>
        </p:txBody>
      </p:sp>
      <p:pic>
        <p:nvPicPr>
          <p:cNvPr id="1026" name="Picture 2" descr="F:\1 - Back Up Feb 2 2014\F-Drive 2014\0 - Network Drive 1 Back-Up\CSB\CSB Graphics-Fonts\CSB CD\CSB Graphics\Logos\CSB Training small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99" y="4604697"/>
            <a:ext cx="895701" cy="5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 - Back Up Feb 2 2014\F-Drive 2014\0 - Network Drive 1 Back-Up\CSB\CSB Graphics-Fonts\CSB CD\CSB Graphics\Logos\SHIELDCOLOR b clr bkgd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4286250"/>
            <a:ext cx="382819" cy="4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4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 - Back Up Feb 2 2014\F-Drive 2014\0 - Network Drive 1 Back-Up\CSB\CSB Committee - Program Revision\5 - CSB Training Resources\Stockade reVISION\Introductory Training\CSB 16x9 PPT Bkgd 4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28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 - Back Up Feb 2 2014\F-Drive 2014\0 - Network Drive 1 Back-Up\CSB\CSB Committee - Program Revision\5 - CSB Training Resources\Stockade reVISION\Introductory Training\PTTPowerPoin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96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  <p:pic>
        <p:nvPicPr>
          <p:cNvPr id="5122" name="Picture 2" descr="F:\1 - Back Up Feb 2 2014\F-Drive 2014\0 - Network Drive 1 Back-Up\CSB\CSB Committee - Program Revision\5 - CSB Training Resources\Stockade reVISION\Introductory Training\PTTPowerPoint 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3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74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171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5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84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1 - Back Up Feb 2 2014\F-Drive 2014\0 - Network Drive 1 Back-Up\CSB\CSB Committee - Program Revision\5 - CSB Training Resources\Stockade reVISION\Introductory Training\CSB 16x9 PPT Bkgd 3.jp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6EF7-A445-419D-AE1F-8318D42CBA63}" type="datetimeFigureOut">
              <a:rPr lang="en-CA" smtClean="0"/>
              <a:t>26/03/2015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4A50-65D3-4C8C-B25B-AFB0E3F20B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33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10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" Type="http://schemas.openxmlformats.org/officeDocument/2006/relationships/image" Target="../media/image64.jpeg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eg"/><Relationship Id="rId11" Type="http://schemas.openxmlformats.org/officeDocument/2006/relationships/image" Target="../media/image69.jpeg"/><Relationship Id="rId5" Type="http://schemas.openxmlformats.org/officeDocument/2006/relationships/image" Target="../media/image62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4" Type="http://schemas.openxmlformats.org/officeDocument/2006/relationships/image" Target="../media/image61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3" Type="http://schemas.openxmlformats.org/officeDocument/2006/relationships/image" Target="../media/image10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" Type="http://schemas.openxmlformats.org/officeDocument/2006/relationships/image" Target="../media/image64.jpeg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eg"/><Relationship Id="rId11" Type="http://schemas.openxmlformats.org/officeDocument/2006/relationships/image" Target="../media/image69.jpeg"/><Relationship Id="rId5" Type="http://schemas.openxmlformats.org/officeDocument/2006/relationships/image" Target="../media/image62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4" Type="http://schemas.openxmlformats.org/officeDocument/2006/relationships/image" Target="../media/image61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jpeg"/><Relationship Id="rId3" Type="http://schemas.openxmlformats.org/officeDocument/2006/relationships/image" Target="../media/image9.png"/><Relationship Id="rId7" Type="http://schemas.openxmlformats.org/officeDocument/2006/relationships/image" Target="../media/image79.png"/><Relationship Id="rId12" Type="http://schemas.openxmlformats.org/officeDocument/2006/relationships/image" Target="../media/image84.jpeg"/><Relationship Id="rId17" Type="http://schemas.openxmlformats.org/officeDocument/2006/relationships/image" Target="../media/image89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5" Type="http://schemas.openxmlformats.org/officeDocument/2006/relationships/image" Target="../media/image87.png"/><Relationship Id="rId10" Type="http://schemas.openxmlformats.org/officeDocument/2006/relationships/image" Target="../media/image82.jpeg"/><Relationship Id="rId4" Type="http://schemas.microsoft.com/office/2007/relationships/hdphoto" Target="../media/hdphoto1.wdp"/><Relationship Id="rId9" Type="http://schemas.openxmlformats.org/officeDocument/2006/relationships/image" Target="../media/image81.jpeg"/><Relationship Id="rId1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microsoft.com/office/2007/relationships/hdphoto" Target="../media/hdphoto2.wdp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90.jpeg"/><Relationship Id="rId10" Type="http://schemas.openxmlformats.org/officeDocument/2006/relationships/image" Target="../media/image17.png"/><Relationship Id="rId4" Type="http://schemas.openxmlformats.org/officeDocument/2006/relationships/image" Target="../media/image10.jpeg"/><Relationship Id="rId9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g"/><Relationship Id="rId9" Type="http://schemas.openxmlformats.org/officeDocument/2006/relationships/image" Target="../media/image10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18" Type="http://schemas.openxmlformats.org/officeDocument/2006/relationships/image" Target="../media/image34.png"/><Relationship Id="rId3" Type="http://schemas.openxmlformats.org/officeDocument/2006/relationships/image" Target="../media/image26.png"/><Relationship Id="rId21" Type="http://schemas.openxmlformats.org/officeDocument/2006/relationships/image" Target="../media/image37.jpeg"/><Relationship Id="rId7" Type="http://schemas.openxmlformats.org/officeDocument/2006/relationships/image" Target="../media/image18.jpeg"/><Relationship Id="rId12" Type="http://schemas.openxmlformats.org/officeDocument/2006/relationships/image" Target="../media/image31.png"/><Relationship Id="rId17" Type="http://schemas.openxmlformats.org/officeDocument/2006/relationships/image" Target="../media/image33.png"/><Relationship Id="rId2" Type="http://schemas.openxmlformats.org/officeDocument/2006/relationships/image" Target="../media/image21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5" Type="http://schemas.openxmlformats.org/officeDocument/2006/relationships/image" Target="../media/image25.jpeg"/><Relationship Id="rId10" Type="http://schemas.openxmlformats.org/officeDocument/2006/relationships/image" Target="../media/image22.jpeg"/><Relationship Id="rId19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20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175617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200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Stockade 201</a:t>
            </a:r>
            <a: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Using the Resources</a:t>
            </a:r>
            <a:endParaRPr lang="en-CA" b="1" cap="all" dirty="0">
              <a:ln/>
              <a:solidFill>
                <a:schemeClr val="accent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45908" y="2652597"/>
            <a:ext cx="1001053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1 - Back Up Feb 2 2014\F-Drive 2014\0 - Network Drive 1 Back-Up\CSB\CSB Committee - Program Revision\6 - Graphics\Buidler_1_Covers_front__24020.1379691936.1280.12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12">
            <a:off x="5694112" y="2530249"/>
            <a:ext cx="1041171" cy="15850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43243">
            <a:off x="2400300" y="2008587"/>
            <a:ext cx="1623115" cy="209990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89506" y="2659336"/>
            <a:ext cx="1020712" cy="15770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91821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pc="300" dirty="0" smtClean="0">
                <a:ln w="11430" cmpd="sng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Modules</a:t>
            </a:r>
            <a:endParaRPr lang="en-CA" sz="2400" b="1" spc="300" dirty="0">
              <a:ln w="11430" cmpd="sng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miter lim="800000"/>
              </a:ln>
              <a:solidFill>
                <a:srgbClr val="4BACC6">
                  <a:lumMod val="20000"/>
                  <a:lumOff val="80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5669" y="1733550"/>
            <a:ext cx="228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 smtClean="0">
                <a:ln w="11430" cmpd="sng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Personal Achievement</a:t>
            </a:r>
            <a:endParaRPr lang="en-CA" sz="2400" b="1" spc="300" dirty="0">
              <a:ln w="11430" cmpd="sng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  <a:miter lim="800000"/>
              </a:ln>
              <a:solidFill>
                <a:srgbClr val="4BACC6">
                  <a:lumMod val="20000"/>
                  <a:lumOff val="80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3875" y="376464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24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Leader’s Guides</a:t>
            </a:r>
            <a:endParaRPr lang="en-CA" sz="24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0634" y="4128733"/>
            <a:ext cx="26253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Outpost Adventures</a:t>
            </a:r>
            <a:endParaRPr lang="en-CA" sz="24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38925" y="386918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Trail Guides</a:t>
            </a:r>
            <a:endParaRPr lang="en-CA" sz="24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4" name="Picture 13" descr="F:\1 - Back Up Feb 2 2014\F-Drive 2014\0 - Network Drive 1 Back-Up\CSB\CSB Committee - Program Revision\4 - CSB Uniforms\1 - Stockade Boy's Uniform 2013\Badges and Awards\shape_n_race_OA__79386.1415647522.1280.1280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5573" y="4061841"/>
            <a:ext cx="272894" cy="2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1 - Back Up Feb 2 2014\F-Drive 2014\0 - Network Drive 1 Back-Up\CSB\CSB Committee - Program Revision\4 - CSB Uniforms\1 - Stockade Boy's Uniform 2013\Badges and Awards\weather_OA__67979.1421691356.1280.1280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1780" y="4040944"/>
            <a:ext cx="274320" cy="2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1 - Back Up Feb 2 2014\F-Drive 2014\0 - Network Drive 1 Back-Up\CSB\CSB Committee - Program Revision\4 - CSB Uniforms\1 - Stockade Boy's Uniform 2013\Badges and Awards\Blockhouse_patches__41521.1415647644.1280.1280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40000">
            <a:off x="6177011" y="3905818"/>
            <a:ext cx="338499" cy="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 - Back Up Feb 2 2014\F-Drive 2014\0 - Network Drive 1 Back-Up\CSB\CSB Committee - Program Revision\5 - CSB Training Resources\Stockade reVISION\Stockade Meeting Pie Chart - Detailed 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0">
            <a:off x="1355066" y="1179536"/>
            <a:ext cx="6413726" cy="38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266" y="82551"/>
            <a:ext cx="700193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cross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Use the segments of the Leader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’s Guide to balance YOUR meeting.</a:t>
            </a:r>
            <a:endParaRPr lang="en-US" sz="3200" b="1" dirty="0" smtClean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31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43243">
            <a:off x="3433226" y="1325586"/>
            <a:ext cx="1623116" cy="209990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18241" y="2594949"/>
            <a:ext cx="1020713" cy="15770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575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Stockade Module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783284"/>
            <a:ext cx="2625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Outpost Adventure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50" y="120958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Leader’s Guide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:\1 - Back Up Feb 2 2014\F-Drive 2014\0 - Network Drive 1 Back-Up\CSB\CSB Committee - Program Revision\4 - CSB Uniforms\1 - Stockade Boy's Uniform 2013\Badges and Awards\shape_n_race_OA__79386.1415647522.1280.128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0465" y="3330139"/>
            <a:ext cx="272894" cy="2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99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18241" y="2596461"/>
            <a:ext cx="1020713" cy="15770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575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Using Outpost Adventures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784796"/>
            <a:ext cx="2625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Outpost Adventure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 descr="F:\1 - Back Up Feb 2 2014\F-Drive 2014\0 - Network Drive 1 Back-Up\CSB\CSB Committee - Program Revision\1-  Modules\Shape N Race 1-Integrity Module\Outpost Adventure - Shape N Race-Integrity\Shape N Race-Integrity OA (Greyscale) p2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77946"/>
            <a:ext cx="414169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1 - Back Up Feb 2 2014\F-Drive 2014\0 - Network Drive 1 Back-Up\CSB\CSB Committee - Program Revision\1-  Modules\Shape N Race 1-Integrity Module\Outpost Adventure - Shape N Race-Integrity\Shape N Race-Integrity OA (Greyscale) p8-9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1" y="1733550"/>
            <a:ext cx="414169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1332" y="2218659"/>
            <a:ext cx="1699097" cy="430887"/>
            <a:chOff x="1759700" y="2213667"/>
            <a:chExt cx="1699097" cy="430887"/>
          </a:xfrm>
        </p:grpSpPr>
        <p:sp>
          <p:nvSpPr>
            <p:cNvPr id="11" name="Rectangle 10"/>
            <p:cNvSpPr/>
            <p:nvPr/>
          </p:nvSpPr>
          <p:spPr>
            <a:xfrm>
              <a:off x="1759700" y="2244865"/>
              <a:ext cx="1699097" cy="3112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2341" y="2213667"/>
              <a:ext cx="13041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How Things Work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05520" y="227238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83941" y="1764350"/>
            <a:ext cx="1699097" cy="261610"/>
            <a:chOff x="1759700" y="2194754"/>
            <a:chExt cx="1699097" cy="261610"/>
          </a:xfrm>
        </p:grpSpPr>
        <p:sp>
          <p:nvSpPr>
            <p:cNvPr id="16" name="Rectangle 15"/>
            <p:cNvSpPr/>
            <p:nvPr/>
          </p:nvSpPr>
          <p:spPr>
            <a:xfrm>
              <a:off x="1759700" y="2244865"/>
              <a:ext cx="1699097" cy="15560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02341" y="2194754"/>
              <a:ext cx="13041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Memory Verse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1332" y="3133059"/>
            <a:ext cx="1699097" cy="430887"/>
            <a:chOff x="1759700" y="2213667"/>
            <a:chExt cx="1699097" cy="430887"/>
          </a:xfrm>
        </p:grpSpPr>
        <p:sp>
          <p:nvSpPr>
            <p:cNvPr id="20" name="Rectangle 19"/>
            <p:cNvSpPr/>
            <p:nvPr/>
          </p:nvSpPr>
          <p:spPr>
            <a:xfrm>
              <a:off x="1759700" y="2244865"/>
              <a:ext cx="1699097" cy="3112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02341" y="2213667"/>
              <a:ext cx="11066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Adventures in Action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05520" y="227238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655592" y="2904459"/>
            <a:ext cx="1699097" cy="430887"/>
            <a:chOff x="1759700" y="2213667"/>
            <a:chExt cx="1699097" cy="430887"/>
          </a:xfrm>
        </p:grpSpPr>
        <p:sp>
          <p:nvSpPr>
            <p:cNvPr id="24" name="Rectangle 23"/>
            <p:cNvSpPr/>
            <p:nvPr/>
          </p:nvSpPr>
          <p:spPr>
            <a:xfrm>
              <a:off x="1759700" y="2244865"/>
              <a:ext cx="1699097" cy="3112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02341" y="2213667"/>
              <a:ext cx="13041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How Things Work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05520" y="227238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4648201" y="2249857"/>
            <a:ext cx="1699097" cy="261610"/>
            <a:chOff x="1759700" y="2194754"/>
            <a:chExt cx="1699097" cy="261610"/>
          </a:xfrm>
        </p:grpSpPr>
        <p:sp>
          <p:nvSpPr>
            <p:cNvPr id="28" name="Rectangle 27"/>
            <p:cNvSpPr/>
            <p:nvPr/>
          </p:nvSpPr>
          <p:spPr>
            <a:xfrm>
              <a:off x="1759700" y="2244865"/>
              <a:ext cx="1699097" cy="15560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02341" y="2194754"/>
              <a:ext cx="13041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Memory Verse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55592" y="3818859"/>
            <a:ext cx="1699097" cy="430887"/>
            <a:chOff x="1759700" y="2213667"/>
            <a:chExt cx="1699097" cy="430887"/>
          </a:xfrm>
        </p:grpSpPr>
        <p:sp>
          <p:nvSpPr>
            <p:cNvPr id="31" name="Rectangle 30"/>
            <p:cNvSpPr/>
            <p:nvPr/>
          </p:nvSpPr>
          <p:spPr>
            <a:xfrm>
              <a:off x="1759700" y="2244865"/>
              <a:ext cx="1699097" cy="3112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02341" y="2213667"/>
              <a:ext cx="11066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Adventures in Action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05520" y="2272381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195192" y="993636"/>
            <a:ext cx="5434208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4 Achievements – 6 or 7 to choose from.</a:t>
            </a:r>
            <a:endParaRPr lang="en-CA" sz="2400" b="1" dirty="0">
              <a:solidFill>
                <a:srgbClr val="0066FF"/>
              </a:solidFill>
            </a:endParaRPr>
          </a:p>
        </p:txBody>
      </p:sp>
      <p:pic>
        <p:nvPicPr>
          <p:cNvPr id="35" name="Picture 34" descr="F:\1 - Back Up Feb 2 2014\F-Drive 2014\0 - Network Drive 1 Back-Up\CSB\CSB Committee - Program Revision\4 - CSB Uniforms\1 - Stockade Boy's Uniform 2013\Badges and Awards\shape_n_race_OA__79386.1415647522.1280.1280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3688" y="3040970"/>
            <a:ext cx="92228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64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18241" y="2596461"/>
            <a:ext cx="1020713" cy="15770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575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Using Outpost Adventures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784796"/>
            <a:ext cx="2625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Outpost Adventure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5" name="Picture 34" descr="F:\1 - Back Up Feb 2 2014\F-Drive 2014\0 - Network Drive 1 Back-Up\CSB\CSB Committee - Program Revision\4 - CSB Uniforms\1 - Stockade Boy's Uniform 2013\Badges and Awards\shape_n_race_OA__79386.1415647522.1280.128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3688" y="3040970"/>
            <a:ext cx="92228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04800" y="2898005"/>
            <a:ext cx="2625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Adventure Patch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71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43243">
            <a:off x="3433226" y="1325586"/>
            <a:ext cx="1623116" cy="209990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18241" y="2594949"/>
            <a:ext cx="1020713" cy="15770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575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Stockade Module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783284"/>
            <a:ext cx="2625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Outpost Adventure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50" y="120958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Leader’s Guide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:\1 - Back Up Feb 2 2014\F-Drive 2014\0 - Network Drive 1 Back-Up\CSB\CSB Committee - Program Revision\4 - CSB Uniforms\1 - Stockade Boy's Uniform 2013\Badges and Awards\shape_n_race_OA__79386.1415647522.1280.128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0465" y="3330139"/>
            <a:ext cx="272894" cy="2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:\1 - Back Up Feb 2 2014\F-Drive 2014\0 - Network Drive 1 Back-Up\CSB\CSB Graphics-Fonts\CSB CD\CSB Graphics\Logos\SHIELDCOLOR b clr bkgd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577716"/>
            <a:ext cx="457200" cy="5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98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4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625778">
            <a:off x="3014663" y="710714"/>
            <a:ext cx="2038350" cy="3162502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Shape 323"/>
          <p:cNvSpPr txBox="1"/>
          <p:nvPr/>
        </p:nvSpPr>
        <p:spPr>
          <a:xfrm>
            <a:off x="656067" y="4327838"/>
            <a:ext cx="5859033" cy="6210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Outpost </a:t>
            </a:r>
            <a:r>
              <a:rPr lang="en-US" sz="3600" b="1" i="0" u="none" strike="noStrike" cap="none" baseline="0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Adventure in Action</a:t>
            </a:r>
            <a:endParaRPr lang="en-US" sz="3600" b="1" i="0" u="none" strike="noStrike" cap="none" baseline="0" dirty="0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752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4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625778">
            <a:off x="6634162" y="261430"/>
            <a:ext cx="2038350" cy="3162502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TextBox 2"/>
          <p:cNvSpPr txBox="1"/>
          <p:nvPr/>
        </p:nvSpPr>
        <p:spPr>
          <a:xfrm>
            <a:off x="1008821" y="268307"/>
            <a:ext cx="5020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TONIGHT’S THEME: SPIRITUAL CAUTION –  Safety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alert! Watch out for your great enemy, the devil. He prowls around like a roaring lion, looking for someone to devour.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5:8</a:t>
            </a:r>
          </a:p>
          <a:p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774273"/>
            <a:ext cx="6219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TONIGHT’S  THEME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Measure Twice – Cut Once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(Saws) = </a:t>
            </a:r>
            <a:r>
              <a:rPr lang="en-US" b="1" i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confess our sins, …He is faithful and just…to forgive us our sins…  and to cleanse us from all unrighteousness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John 1:9 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584" y="1604722"/>
            <a:ext cx="4453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TONIGHT’S THEME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RIGHT TOOLS = </a:t>
            </a: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stored up Your Word in my heart,… that I might not sin against You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Psalm 119:11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hape 323"/>
          <p:cNvSpPr txBox="1"/>
          <p:nvPr/>
        </p:nvSpPr>
        <p:spPr>
          <a:xfrm>
            <a:off x="656067" y="4327838"/>
            <a:ext cx="5859033" cy="6210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Outpost </a:t>
            </a:r>
            <a:r>
              <a:rPr lang="en-US" sz="3600" b="1" i="0" u="none" strike="noStrike" cap="none" baseline="0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Adventure in Action</a:t>
            </a:r>
            <a:endParaRPr lang="en-US" sz="3600" b="1" i="0" u="none" strike="noStrike" cap="none" baseline="0" dirty="0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673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656067" y="4327838"/>
            <a:ext cx="5859033" cy="6210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Outpost </a:t>
            </a:r>
            <a:r>
              <a:rPr lang="en-US" sz="3600" b="1" i="0" u="none" strike="noStrike" cap="none" baseline="0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Adventure in Action</a:t>
            </a:r>
            <a:endParaRPr lang="en-US" sz="3600" b="1" i="0" u="none" strike="noStrike" cap="none" baseline="0" dirty="0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67" y="335112"/>
            <a:ext cx="1514475" cy="2271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195" y="747929"/>
            <a:ext cx="5354955" cy="35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01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23"/>
          <p:cNvSpPr txBox="1"/>
          <p:nvPr/>
        </p:nvSpPr>
        <p:spPr>
          <a:xfrm>
            <a:off x="656067" y="4327838"/>
            <a:ext cx="5859033" cy="6210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Outpost </a:t>
            </a:r>
            <a:r>
              <a:rPr lang="en-US" sz="3600" b="1" i="0" u="none" strike="noStrike" cap="none" baseline="0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Adventure in Action</a:t>
            </a:r>
            <a:endParaRPr lang="en-US" sz="3600" b="1" i="0" u="none" strike="noStrike" cap="none" baseline="0" dirty="0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8854">
            <a:off x="685799" y="271399"/>
            <a:ext cx="2676525" cy="401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645" y="621030"/>
            <a:ext cx="4297680" cy="2865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0816">
            <a:off x="5369949" y="379618"/>
            <a:ext cx="2532233" cy="37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0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23"/>
          <p:cNvSpPr txBox="1"/>
          <p:nvPr/>
        </p:nvSpPr>
        <p:spPr>
          <a:xfrm>
            <a:off x="656067" y="4327838"/>
            <a:ext cx="5859033" cy="6210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Outpost </a:t>
            </a:r>
            <a:r>
              <a:rPr lang="en-US" sz="3600" b="1" i="0" u="none" strike="noStrike" cap="none" baseline="0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Adventure in Action</a:t>
            </a:r>
            <a:endParaRPr lang="en-US" sz="3600" b="1" i="0" u="none" strike="noStrike" cap="none" baseline="0" dirty="0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5201">
            <a:off x="456769" y="898879"/>
            <a:ext cx="4235926" cy="2823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9233">
            <a:off x="3414132" y="773607"/>
            <a:ext cx="4697730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51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925181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chemeClr val="bg1">
                    <a:lumMod val="95000"/>
                  </a:schemeClr>
                </a:solidFill>
              </a:rPr>
              <a:t>"Stockade Modules, LG's, Outpost Adventures, Achievement, Trail Guides, Patches? How do I use them?" Join us for practical ways to use the new Stockade resources to build your boys, leaders, families, and congregations.</a:t>
            </a:r>
            <a:endParaRPr lang="en-CA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175617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200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Stockade 201</a:t>
            </a:r>
            <a: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Using the Resources</a:t>
            </a:r>
            <a:endParaRPr lang="en-CA" b="1" cap="all" dirty="0">
              <a:ln/>
              <a:solidFill>
                <a:schemeClr val="accent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156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23"/>
          <p:cNvSpPr txBox="1"/>
          <p:nvPr/>
        </p:nvSpPr>
        <p:spPr>
          <a:xfrm>
            <a:off x="656067" y="4327838"/>
            <a:ext cx="5859033" cy="6210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Outpost </a:t>
            </a:r>
            <a:r>
              <a:rPr lang="en-US" sz="3600" b="1" i="0" u="none" strike="noStrike" cap="none" baseline="0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Adventure in Action</a:t>
            </a:r>
            <a:endParaRPr lang="en-US" sz="3600" b="1" i="0" u="none" strike="noStrike" cap="none" baseline="0" dirty="0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1339">
            <a:off x="477391" y="279575"/>
            <a:ext cx="2673350" cy="4010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989">
            <a:off x="4271010" y="667858"/>
            <a:ext cx="4488180" cy="2992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9771">
            <a:off x="1697621" y="162746"/>
            <a:ext cx="2584216" cy="3876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7536">
            <a:off x="4035659" y="301780"/>
            <a:ext cx="24828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6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4525">
            <a:off x="1701709" y="1174503"/>
            <a:ext cx="2276296" cy="3414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9960">
            <a:off x="4542507" y="393490"/>
            <a:ext cx="2277889" cy="34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60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23"/>
          <p:cNvSpPr txBox="1"/>
          <p:nvPr/>
        </p:nvSpPr>
        <p:spPr>
          <a:xfrm>
            <a:off x="656067" y="4327838"/>
            <a:ext cx="5859033" cy="6210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Outpost </a:t>
            </a:r>
            <a:r>
              <a:rPr lang="en-US" sz="3600" b="1" i="0" u="none" strike="noStrike" cap="none" baseline="0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Adventure in Action</a:t>
            </a:r>
            <a:endParaRPr lang="en-US" sz="3600" b="1" i="0" u="none" strike="noStrike" cap="none" baseline="0" dirty="0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2373">
            <a:off x="280460" y="758209"/>
            <a:ext cx="4654571" cy="3103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2487">
            <a:off x="3725885" y="697648"/>
            <a:ext cx="4873160" cy="32487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924" y="542924"/>
            <a:ext cx="5278755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18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857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Personal Achievement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034" y="3028950"/>
            <a:ext cx="2625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Outpost Adventure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7600" y="1886573"/>
            <a:ext cx="1001053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1 - Back Up Feb 2 2014\F-Drive 2014\0 - Network Drive 1 Back-Up\CSB\CSB Committee - Program Revision\6 - Graphics\Buidler_1_Covers_front__24020.1379691936.1280.12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12">
            <a:off x="4505804" y="1764225"/>
            <a:ext cx="1041171" cy="15850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72438" y="1428750"/>
            <a:ext cx="28619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Trail Guides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18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857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Personal Achievement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89535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/>
                <a:solidFill>
                  <a:srgbClr val="FFFF00"/>
                </a:solidFill>
              </a:rPr>
              <a:t>… is all about </a:t>
            </a:r>
          </a:p>
          <a:p>
            <a:pPr algn="r"/>
            <a:r>
              <a:rPr lang="en-US" sz="4400" b="1" dirty="0" smtClean="0">
                <a:ln/>
                <a:solidFill>
                  <a:srgbClr val="FFFF00"/>
                </a:solidFill>
              </a:rPr>
              <a:t>building a </a:t>
            </a:r>
            <a:r>
              <a:rPr lang="en-US" sz="4400" b="1" dirty="0" smtClean="0">
                <a:ln/>
                <a:solidFill>
                  <a:schemeClr val="accent6"/>
                </a:solidFill>
              </a:rPr>
              <a:t>wholesome,</a:t>
            </a:r>
            <a:r>
              <a:rPr lang="en-US" sz="4400" b="1" dirty="0" smtClean="0">
                <a:ln/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en-US" sz="4400" b="1" dirty="0" smtClean="0">
                <a:ln/>
                <a:solidFill>
                  <a:srgbClr val="FFFF00"/>
                </a:solidFill>
              </a:rPr>
              <a:t>personal friendship between </a:t>
            </a:r>
          </a:p>
          <a:p>
            <a:pPr algn="r"/>
            <a:r>
              <a:rPr lang="en-US" sz="4400" b="1" dirty="0" smtClean="0">
                <a:ln/>
                <a:solidFill>
                  <a:srgbClr val="FFFF00"/>
                </a:solidFill>
              </a:rPr>
              <a:t>a </a:t>
            </a:r>
            <a:r>
              <a:rPr lang="en-US" sz="4400" b="1" dirty="0" smtClean="0">
                <a:ln/>
                <a:solidFill>
                  <a:schemeClr val="accent6"/>
                </a:solidFill>
              </a:rPr>
              <a:t>Christ-centered man </a:t>
            </a:r>
          </a:p>
          <a:p>
            <a:pPr algn="r"/>
            <a:r>
              <a:rPr lang="en-US" sz="4400" b="1" dirty="0" smtClean="0">
                <a:ln/>
                <a:solidFill>
                  <a:srgbClr val="FFFF00"/>
                </a:solidFill>
              </a:rPr>
              <a:t>and a boy. </a:t>
            </a:r>
            <a:endParaRPr lang="en-CA" sz="4400" b="1" dirty="0">
              <a:ln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857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Personal Achievement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034" y="3028950"/>
            <a:ext cx="2625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Outpost Adventure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7600" y="1886573"/>
            <a:ext cx="1001053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1 - Back Up Feb 2 2014\F-Drive 2014\0 - Network Drive 1 Back-Up\CSB\CSB Committee - Program Revision\6 - Graphics\Buidler_1_Covers_front__24020.1379691936.1280.12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12">
            <a:off x="4505804" y="1764225"/>
            <a:ext cx="1041171" cy="15850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72438" y="1428750"/>
            <a:ext cx="28619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Trail Guides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7297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857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Personal Achievement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F:\1 - Back Up Feb 2 2014\F-Drive 2014\0 - Network Drive 1 Back-Up\CSB\CSB Committee - Program Revision\6 - Graphics\Buidler_1_Covers_front__24020.1379691936.1280.12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12">
            <a:off x="4505804" y="1764225"/>
            <a:ext cx="1041171" cy="15850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72438" y="1428750"/>
            <a:ext cx="28619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Trail Guides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098" name="Picture 2" descr="F:\1 - Back Up Feb 2 2014\F-Drive 2014\0 - Network Drive 1 Back-Up\CSB\CSB Committee - Program Revision\6 - Graphics\Sentinel_2_Covers_front__86760.1380321354.1280.12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7826309" y="2479513"/>
            <a:ext cx="1039377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1 - Back Up Feb 2 2014\F-Drive 2014\0 - Network Drive 1 Back-Up\CSB\CSB Committee - Program Revision\6 - Graphics\Buidler_2_Covers_front__67327.1380321289.1280.12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5612314" y="2012877"/>
            <a:ext cx="1039377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1 - Back Up Feb 2 2014\F-Drive 2014\0 - Network Drive 1 Back-Up\CSB\CSB Committee - Program Revision\6 - Graphics\Sentinel_1_Covers_front__15738.1407816511.1280.12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6717177" y="2250923"/>
            <a:ext cx="1039092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Brace 13"/>
          <p:cNvSpPr/>
          <p:nvPr/>
        </p:nvSpPr>
        <p:spPr>
          <a:xfrm rot="16440000">
            <a:off x="7573882" y="3177929"/>
            <a:ext cx="300735" cy="2110564"/>
          </a:xfrm>
          <a:prstGeom prst="leftBrace">
            <a:avLst>
              <a:gd name="adj1" fmla="val 79164"/>
              <a:gd name="adj2" fmla="val 50000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b="1" dirty="0"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440000">
            <a:off x="5353691" y="2730701"/>
            <a:ext cx="300735" cy="2110564"/>
          </a:xfrm>
          <a:prstGeom prst="leftBrace">
            <a:avLst>
              <a:gd name="adj1" fmla="val 79164"/>
              <a:gd name="adj2" fmla="val 50000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b="1" dirty="0"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40000">
            <a:off x="4258733" y="385218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2 for Builders</a:t>
            </a:r>
            <a:endParaRPr lang="en-CA" sz="28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40000">
            <a:off x="6487118" y="428375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2 for Sentinels</a:t>
            </a:r>
            <a:endParaRPr lang="en-CA" sz="28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978552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4 age-related Guides</a:t>
            </a:r>
          </a:p>
          <a:p>
            <a:pPr algn="r"/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- One for each year.</a:t>
            </a:r>
            <a:endParaRPr lang="en-CA" sz="28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676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857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Personal Achievement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F:\1 - Back Up Feb 2 2014\F-Drive 2014\0 - Network Drive 1 Back-Up\CSB\CSB Committee - Program Revision\6 - Graphics\Buidler_1_Covers_front__24020.1379691936.1280.12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12">
            <a:off x="4505804" y="1764225"/>
            <a:ext cx="1041171" cy="15850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72438" y="1428750"/>
            <a:ext cx="28619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Trail Guides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098" name="Picture 2" descr="F:\1 - Back Up Feb 2 2014\F-Drive 2014\0 - Network Drive 1 Back-Up\CSB\CSB Committee - Program Revision\6 - Graphics\Sentinel_2_Covers_front__86760.1380321354.1280.12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7826309" y="2479513"/>
            <a:ext cx="1039377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1 - Back Up Feb 2 2014\F-Drive 2014\0 - Network Drive 1 Back-Up\CSB\CSB Committee - Program Revision\6 - Graphics\Buidler_2_Covers_front__67327.1380321289.1280.12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5612314" y="2012877"/>
            <a:ext cx="1039377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1 - Back Up Feb 2 2014\F-Drive 2014\0 - Network Drive 1 Back-Up\CSB\CSB Committee - Program Revision\6 - Graphics\Sentinel_1_Covers_front__15738.1407816511.1280.12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6717177" y="2250923"/>
            <a:ext cx="1039092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Brace 13"/>
          <p:cNvSpPr/>
          <p:nvPr/>
        </p:nvSpPr>
        <p:spPr>
          <a:xfrm rot="16440000">
            <a:off x="7573882" y="3177929"/>
            <a:ext cx="300735" cy="2110564"/>
          </a:xfrm>
          <a:prstGeom prst="leftBrace">
            <a:avLst>
              <a:gd name="adj1" fmla="val 79164"/>
              <a:gd name="adj2" fmla="val 50000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b="1" dirty="0"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440000">
            <a:off x="5353691" y="2730701"/>
            <a:ext cx="300735" cy="2110564"/>
          </a:xfrm>
          <a:prstGeom prst="leftBrace">
            <a:avLst>
              <a:gd name="adj1" fmla="val 79164"/>
              <a:gd name="adj2" fmla="val 50000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b="1" dirty="0"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40000">
            <a:off x="4250266" y="3959551"/>
            <a:ext cx="2438400" cy="7591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2600"/>
              </a:lnSpc>
            </a:pPr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4 Blockhouses</a:t>
            </a:r>
          </a:p>
          <a:p>
            <a:pPr algn="ctr">
              <a:lnSpc>
                <a:spcPts val="2600"/>
              </a:lnSpc>
            </a:pPr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each</a:t>
            </a:r>
            <a:endParaRPr lang="en-CA" sz="28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40000">
            <a:off x="6478651" y="4378511"/>
            <a:ext cx="2438400" cy="7591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2600"/>
              </a:lnSpc>
            </a:pPr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4 Stations</a:t>
            </a:r>
          </a:p>
          <a:p>
            <a:pPr algn="ctr">
              <a:lnSpc>
                <a:spcPts val="2600"/>
              </a:lnSpc>
            </a:pPr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each</a:t>
            </a:r>
            <a:endParaRPr lang="en-CA" sz="28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978552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4 age-related Guides</a:t>
            </a:r>
          </a:p>
          <a:p>
            <a:pPr algn="r"/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- One for each year.</a:t>
            </a:r>
            <a:endParaRPr lang="en-CA" sz="28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62000" y="1978552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4 age-related Guides</a:t>
            </a:r>
          </a:p>
          <a:p>
            <a:pPr algn="r"/>
            <a:r>
              <a:rPr lang="en-US" sz="28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- One for each year.</a:t>
            </a:r>
            <a:endParaRPr lang="en-CA" sz="28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155" name="Picture 11" descr="F:\1 - Back Up Feb 2 2014\F-Drive 2014\0 - Network Drive 1 Back-Up\CSB\CSB Committee - Program Revision\5 - CSB Training Resources\Stockade reVISION\reVISION Promo Resources\Sample Builder1-Sentinel2\Builder1 p15 cop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71695" y="447386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rot="21840000">
            <a:off x="318692" y="972731"/>
            <a:ext cx="932255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Table of Contents</a:t>
            </a:r>
            <a:endParaRPr lang="en-CA" sz="11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57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Personal Achievement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F:\1 - Back Up Feb 2 2014\F-Drive 2014\0 - Network Drive 1 Back-Up\CSB\CSB Committee - Program Revision\6 - Graphics\Buidler_1_Covers_front__24020.1379691936.1280.12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12">
            <a:off x="4505804" y="1764225"/>
            <a:ext cx="1041171" cy="15850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72438" y="1428750"/>
            <a:ext cx="28619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Trail Guides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098" name="Picture 2" descr="F:\1 - Back Up Feb 2 2014\F-Drive 2014\0 - Network Drive 1 Back-Up\CSB\CSB Committee - Program Revision\6 - Graphics\Sentinel_2_Covers_front__86760.1380321354.1280.12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7826309" y="2479513"/>
            <a:ext cx="1039377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1 - Back Up Feb 2 2014\F-Drive 2014\0 - Network Drive 1 Back-Up\CSB\CSB Committee - Program Revision\6 - Graphics\Buidler_2_Covers_front__67327.1380321289.1280.12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5612314" y="2012877"/>
            <a:ext cx="1039377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1 - Back Up Feb 2 2014\F-Drive 2014\0 - Network Drive 1 Back-Up\CSB\CSB Committee - Program Revision\6 - Graphics\Sentinel_1_Covers_front__15738.1407816511.1280.128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6717177" y="2250923"/>
            <a:ext cx="1039092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0" y="742950"/>
            <a:ext cx="2727355" cy="2200639"/>
            <a:chOff x="1482525" y="787861"/>
            <a:chExt cx="2727355" cy="2200639"/>
          </a:xfrm>
        </p:grpSpPr>
        <p:pic>
          <p:nvPicPr>
            <p:cNvPr id="6156" name="Picture 12" descr="F:\1 - Back Up Feb 2 2014\F-Drive 2014\0 - Network Drive 1 Back-Up\CSB\CSB Committee - Program Revision\5 - CSB Training Resources\Stockade reVISION\reVISION Promo Resources\Sample Builder1-Sentinel2\Builder1 p16 copy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1482525" y="787861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7" name="Picture 13" descr="F:\1 - Back Up Feb 2 2014\F-Drive 2014\0 - Network Drive 1 Back-Up\CSB\CSB Committee - Program Revision\5 - CSB Training Resources\Stockade reVISION\reVISION Promo Resources\Sample Builder1-Sentinel2\Builder1 p17 copy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2848761" y="885380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555762" y="1055112"/>
            <a:ext cx="2724252" cy="2200087"/>
            <a:chOff x="3957896" y="1393629"/>
            <a:chExt cx="2724252" cy="2200087"/>
          </a:xfrm>
        </p:grpSpPr>
        <p:pic>
          <p:nvPicPr>
            <p:cNvPr id="6146" name="Picture 2" descr="F:\1 - Back Up Feb 2 2014\F-Drive 2014\0 - Network Drive 1 Back-Up\CSB\CSB Committee - Program Revision\5 - CSB Training Resources\Stockade reVISION\reVISION Promo Resources\Sample Builder1-Sentinel2\Builder1 p18 copy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3957896" y="1393629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F:\1 - Back Up Feb 2 2014\F-Drive 2014\0 - Network Drive 1 Back-Up\CSB\CSB Committee - Program Revision\5 - CSB Training Resources\Stockade reVISION\reVISION Promo Resources\Sample Builder1-Sentinel2\Builder1 p19 copy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5321029" y="1490596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 descr="F:\1 - Back Up Feb 2 2014\F-Drive 2014\0 - Network Drive 1 Back-Up\CSB\CSB Committee - Program Revision\5 - CSB Training Resources\Stockade reVISION\reVISION Promo Resources\Sample Builder1-Sentinel2\Builder1 p20 copy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6336466" y="1410354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1 - Back Up Feb 2 2014\F-Drive 2014\0 - Network Drive 1 Back-Up\CSB\CSB Committee - Program Revision\5 - CSB Training Resources\Stockade reVISION\reVISION Promo Resources\Sample Builder1-Sentinel2\Builder1 p21 copy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7699389" y="1506259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1 - Back Up Feb 2 2014\F-Drive 2014\0 - Network Drive 1 Back-Up\CSB\CSB Committee - Program Revision\5 - CSB Training Resources\Stockade reVISION\reVISION Promo Resources\Sample Builder1-Sentinel2\Builder1 p22 copy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314320" y="2890982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1 - Back Up Feb 2 2014\F-Drive 2014\0 - Network Drive 1 Back-Up\CSB\CSB Committee - Program Revision\5 - CSB Training Resources\Stockade reVISION\reVISION Promo Resources\Sample Builder1-Sentinel2\Builder1 p23 copy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1679278" y="2984115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28495" y="3206075"/>
            <a:ext cx="2725533" cy="2191619"/>
            <a:chOff x="3139185" y="3586573"/>
            <a:chExt cx="2725533" cy="2191619"/>
          </a:xfrm>
        </p:grpSpPr>
        <p:pic>
          <p:nvPicPr>
            <p:cNvPr id="6152" name="Picture 8" descr="F:\1 - Back Up Feb 2 2014\F-Drive 2014\0 - Network Drive 1 Back-Up\CSB\CSB Committee - Program Revision\5 - CSB Training Resources\Stockade reVISION\reVISION Promo Resources\Sample Builder1-Sentinel2\Builder1 p24 copy.jp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3139185" y="3586573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3" name="Picture 9" descr="F:\1 - Back Up Feb 2 2014\F-Drive 2014\0 - Network Drive 1 Back-Up\CSB\CSB Committee - Program Revision\5 - CSB Training Resources\Stockade reVISION\reVISION Promo Resources\Sample Builder1-Sentinel2\Builder1 p25 copy.jp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4503599" y="3675072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 descr="F:\1 - Back Up Feb 2 2014\F-Drive 2014\0 - Network Drive 1 Back-Up\CSB\CSB Committee - Program Revision\5 - CSB Training Resources\Stockade reVISION\reVISION Promo Resources\Sample Builder1-Sentinel2\Builder1 p26 copy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5915855" y="3531063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 rot="21840000">
            <a:off x="1837075" y="1641528"/>
            <a:ext cx="3376299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Exploring God’s Word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Bible Story              Bible Study &amp; Activity</a:t>
            </a:r>
          </a:p>
          <a:p>
            <a:pPr algn="ctr"/>
            <a:r>
              <a:rPr lang="en-US" sz="1100" dirty="0" smtClean="0">
                <a:solidFill>
                  <a:srgbClr val="0066FF"/>
                </a:solidFill>
                <a:latin typeface="Arial Black" panose="020B0A04020102020204" pitchFamily="34" charset="0"/>
              </a:rPr>
              <a:t>NO OPTIONS</a:t>
            </a:r>
            <a:endParaRPr lang="en-CA" sz="1100" dirty="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1840000">
            <a:off x="6443708" y="1932312"/>
            <a:ext cx="117983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Stockade Foundations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talk</a:t>
            </a:r>
          </a:p>
          <a:p>
            <a:pPr algn="ctr"/>
            <a:r>
              <a:rPr lang="en-US" sz="1100" dirty="0" smtClean="0">
                <a:solidFill>
                  <a:srgbClr val="0066FF"/>
                </a:solidFill>
                <a:latin typeface="Arial Black" panose="020B0A04020102020204" pitchFamily="34" charset="0"/>
              </a:rPr>
              <a:t>NO OPTIONS</a:t>
            </a:r>
          </a:p>
        </p:txBody>
      </p:sp>
      <p:sp>
        <p:nvSpPr>
          <p:cNvPr id="36" name="TextBox 35"/>
          <p:cNvSpPr txBox="1"/>
          <p:nvPr/>
        </p:nvSpPr>
        <p:spPr>
          <a:xfrm rot="21840000">
            <a:off x="7777496" y="2529193"/>
            <a:ext cx="1186025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Trail Signs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talk</a:t>
            </a:r>
          </a:p>
          <a:p>
            <a:pPr algn="ctr"/>
            <a:r>
              <a:rPr lang="en-US" sz="1100" dirty="0" smtClean="0">
                <a:solidFill>
                  <a:srgbClr val="0066FF"/>
                </a:solidFill>
                <a:latin typeface="Arial Black" panose="020B0A04020102020204" pitchFamily="34" charset="0"/>
              </a:rPr>
              <a:t>NO OPTIONS</a:t>
            </a:r>
          </a:p>
        </p:txBody>
      </p:sp>
      <p:sp>
        <p:nvSpPr>
          <p:cNvPr id="37" name="TextBox 36"/>
          <p:cNvSpPr txBox="1"/>
          <p:nvPr/>
        </p:nvSpPr>
        <p:spPr>
          <a:xfrm rot="21840000">
            <a:off x="402447" y="4048547"/>
            <a:ext cx="110091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Outpost Adventures</a:t>
            </a:r>
          </a:p>
          <a:p>
            <a:pPr algn="ctr"/>
            <a:r>
              <a:rPr lang="en-US" sz="11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LOTS OF</a:t>
            </a:r>
          </a:p>
          <a:p>
            <a:pPr algn="ctr"/>
            <a:r>
              <a:rPr lang="en-US" sz="11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OPTIONS</a:t>
            </a:r>
          </a:p>
        </p:txBody>
      </p:sp>
      <p:sp>
        <p:nvSpPr>
          <p:cNvPr id="38" name="TextBox 37"/>
          <p:cNvSpPr txBox="1"/>
          <p:nvPr/>
        </p:nvSpPr>
        <p:spPr>
          <a:xfrm rot="21840000">
            <a:off x="2321207" y="4041501"/>
            <a:ext cx="2925127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Others and Me</a:t>
            </a:r>
          </a:p>
          <a:p>
            <a:pPr algn="ctr">
              <a:tabLst>
                <a:tab pos="804863" algn="l"/>
              </a:tabLst>
            </a:pPr>
            <a:r>
              <a:rPr lang="en-US" sz="1100" dirty="0" smtClean="0">
                <a:solidFill>
                  <a:srgbClr val="0066FF"/>
                </a:solidFill>
                <a:latin typeface="Arial Black" panose="020B0A04020102020204" pitchFamily="34" charset="0"/>
              </a:rPr>
              <a:t>SOME REQUIRED </a:t>
            </a:r>
            <a:r>
              <a:rPr lang="en-US" sz="1100" dirty="0" smtClean="0">
                <a:latin typeface="Arial Black" panose="020B0A04020102020204" pitchFamily="34" charset="0"/>
              </a:rPr>
              <a:t>&amp;</a:t>
            </a:r>
            <a:r>
              <a:rPr lang="en-US" sz="11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SOME OPTIONS</a:t>
            </a:r>
            <a:endParaRPr lang="en-CA" sz="11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1840000">
            <a:off x="6006942" y="4137440"/>
            <a:ext cx="1210323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Achievement Record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F:\1 - Back Up Feb 2 2014\F-Drive 2014\0 - Network Drive 1 Back-Up\CSB\CSB Committee - Program Revision\5 - CSB Training Resources\Stockade reVISION\reVISION Promo Resources\Sample Builder1-Sentinel2\Builder1 p15 cop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71695" y="447386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57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Personal Achievement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F:\1 - Back Up Feb 2 2014\F-Drive 2014\0 - Network Drive 1 Back-Up\CSB\CSB Committee - Program Revision\6 - Graphics\Buidler_1_Covers_front__24020.1379691936.1280.12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12">
            <a:off x="4505804" y="1764225"/>
            <a:ext cx="1041171" cy="15850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72438" y="1428750"/>
            <a:ext cx="28619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Trail Guides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098" name="Picture 2" descr="F:\1 - Back Up Feb 2 2014\F-Drive 2014\0 - Network Drive 1 Back-Up\CSB\CSB Committee - Program Revision\6 - Graphics\Sentinel_2_Covers_front__86760.1380321354.1280.12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7826309" y="2479513"/>
            <a:ext cx="1039377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1 - Back Up Feb 2 2014\F-Drive 2014\0 - Network Drive 1 Back-Up\CSB\CSB Committee - Program Revision\6 - Graphics\Buidler_2_Covers_front__67327.1380321289.1280.12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5612314" y="2012877"/>
            <a:ext cx="1039377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1 - Back Up Feb 2 2014\F-Drive 2014\0 - Network Drive 1 Back-Up\CSB\CSB Committee - Program Revision\6 - Graphics\Sentinel_1_Covers_front__15738.1407816511.1280.128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6717177" y="2250923"/>
            <a:ext cx="1039092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0" y="742950"/>
            <a:ext cx="2727355" cy="2200639"/>
            <a:chOff x="1482525" y="787861"/>
            <a:chExt cx="2727355" cy="2200639"/>
          </a:xfrm>
        </p:grpSpPr>
        <p:pic>
          <p:nvPicPr>
            <p:cNvPr id="6156" name="Picture 12" descr="F:\1 - Back Up Feb 2 2014\F-Drive 2014\0 - Network Drive 1 Back-Up\CSB\CSB Committee - Program Revision\5 - CSB Training Resources\Stockade reVISION\reVISION Promo Resources\Sample Builder1-Sentinel2\Builder1 p16 copy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1482525" y="787861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7" name="Picture 13" descr="F:\1 - Back Up Feb 2 2014\F-Drive 2014\0 - Network Drive 1 Back-Up\CSB\CSB Committee - Program Revision\5 - CSB Training Resources\Stockade reVISION\reVISION Promo Resources\Sample Builder1-Sentinel2\Builder1 p17 copy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2848761" y="885380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555762" y="1055112"/>
            <a:ext cx="2724252" cy="2200087"/>
            <a:chOff x="3957896" y="1393629"/>
            <a:chExt cx="2724252" cy="2200087"/>
          </a:xfrm>
        </p:grpSpPr>
        <p:pic>
          <p:nvPicPr>
            <p:cNvPr id="6146" name="Picture 2" descr="F:\1 - Back Up Feb 2 2014\F-Drive 2014\0 - Network Drive 1 Back-Up\CSB\CSB Committee - Program Revision\5 - CSB Training Resources\Stockade reVISION\reVISION Promo Resources\Sample Builder1-Sentinel2\Builder1 p18 copy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3957896" y="1393629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F:\1 - Back Up Feb 2 2014\F-Drive 2014\0 - Network Drive 1 Back-Up\CSB\CSB Committee - Program Revision\5 - CSB Training Resources\Stockade reVISION\reVISION Promo Resources\Sample Builder1-Sentinel2\Builder1 p19 copy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5321029" y="1490596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 descr="F:\1 - Back Up Feb 2 2014\F-Drive 2014\0 - Network Drive 1 Back-Up\CSB\CSB Committee - Program Revision\5 - CSB Training Resources\Stockade reVISION\reVISION Promo Resources\Sample Builder1-Sentinel2\Builder1 p20 copy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6336466" y="1410354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1 - Back Up Feb 2 2014\F-Drive 2014\0 - Network Drive 1 Back-Up\CSB\CSB Committee - Program Revision\5 - CSB Training Resources\Stockade reVISION\reVISION Promo Resources\Sample Builder1-Sentinel2\Builder1 p21 copy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7699389" y="1506259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1 - Back Up Feb 2 2014\F-Drive 2014\0 - Network Drive 1 Back-Up\CSB\CSB Committee - Program Revision\5 - CSB Training Resources\Stockade reVISION\reVISION Promo Resources\Sample Builder1-Sentinel2\Builder1 p22 copy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314320" y="2890982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1 - Back Up Feb 2 2014\F-Drive 2014\0 - Network Drive 1 Back-Up\CSB\CSB Committee - Program Revision\5 - CSB Training Resources\Stockade reVISION\reVISION Promo Resources\Sample Builder1-Sentinel2\Builder1 p23 copy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1679278" y="2984115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28495" y="3206075"/>
            <a:ext cx="2725533" cy="2191619"/>
            <a:chOff x="3139185" y="3586573"/>
            <a:chExt cx="2725533" cy="2191619"/>
          </a:xfrm>
        </p:grpSpPr>
        <p:pic>
          <p:nvPicPr>
            <p:cNvPr id="6152" name="Picture 8" descr="F:\1 - Back Up Feb 2 2014\F-Drive 2014\0 - Network Drive 1 Back-Up\CSB\CSB Committee - Program Revision\5 - CSB Training Resources\Stockade reVISION\reVISION Promo Resources\Sample Builder1-Sentinel2\Builder1 p24 copy.jp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3139185" y="3586573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3" name="Picture 9" descr="F:\1 - Back Up Feb 2 2014\F-Drive 2014\0 - Network Drive 1 Back-Up\CSB\CSB Committee - Program Revision\5 - CSB Training Resources\Stockade reVISION\reVISION Promo Resources\Sample Builder1-Sentinel2\Builder1 p25 copy.jp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4503599" y="3675072"/>
              <a:ext cx="1361119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 descr="F:\1 - Back Up Feb 2 2014\F-Drive 2014\0 - Network Drive 1 Back-Up\CSB\CSB Committee - Program Revision\5 - CSB Training Resources\Stockade reVISION\reVISION Promo Resources\Sample Builder1-Sentinel2\Builder1 p26 copy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000">
            <a:off x="5915855" y="3531063"/>
            <a:ext cx="1361119" cy="210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94814" y="1394132"/>
            <a:ext cx="4663185" cy="3450938"/>
          </a:xfrm>
          <a:prstGeom prst="roundRect">
            <a:avLst>
              <a:gd name="adj" fmla="val 4107"/>
            </a:avLst>
          </a:prstGeom>
          <a:gradFill flip="none" rotWithShape="1">
            <a:gsLst>
              <a:gs pos="100000">
                <a:srgbClr val="0066FF">
                  <a:alpha val="47000"/>
                </a:srgbClr>
              </a:gs>
              <a:gs pos="36000">
                <a:srgbClr val="2269CB"/>
              </a:gs>
              <a:gs pos="0">
                <a:schemeClr val="accent1">
                  <a:shade val="67500"/>
                  <a:satMod val="115000"/>
                  <a:alpha val="51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194815" y="1428750"/>
            <a:ext cx="4663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15 to 25 Achievements per Blockhouse or Station…</a:t>
            </a:r>
          </a:p>
          <a:p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WHY?</a:t>
            </a:r>
          </a:p>
          <a:p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Because he learns about his world, himself, his God and his Ranger.</a:t>
            </a:r>
          </a:p>
          <a:p>
            <a:pPr algn="ctr"/>
            <a:r>
              <a:rPr lang="en-CA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And, it involves his family.</a:t>
            </a:r>
            <a:endParaRPr lang="en-US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3" name="Picture 4" descr="F:\1 - Back Up Feb 2 2014\F-Drive 2014\0 - Network Drive 1 Back-Up\CSB\CSB Committee - Program Revision\4 - CSB Uniforms\1 - Stockade Boy's Uniform 2013\Badges and Awards\Blockhouse_patches__41521.1415647644.1280.1280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1765" y="2269155"/>
            <a:ext cx="1005840" cy="10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175617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200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Stockade 201</a:t>
            </a:r>
            <a: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Using the Resources</a:t>
            </a:r>
            <a:endParaRPr lang="en-CA" b="1" cap="all" dirty="0">
              <a:ln/>
              <a:solidFill>
                <a:schemeClr val="accent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F:\1 - Back Up Feb 2 2014\F-Drive 2014\0 - Network Drive 1 Back-Up\CSB\CSB Graphics-Fonts\CSB CD\CSB Graphics\Logos\Stockade US logo 2008 bmp on blk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1780">
            <a:off x="1944237" y="1252360"/>
            <a:ext cx="5231715" cy="366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1 - Back Up Feb 2 2014\F-Drive 2014\0 - Network Drive 1 Back-Up\CSB\CSB Graphics-Fonts\CSB CD\CSB Graphics\Logos\SHIELDCOLOR b clr bkgd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577716"/>
            <a:ext cx="457200" cy="5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956034" y="3028950"/>
            <a:ext cx="2625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Outpost Adventures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57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Personal Achievement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7600" y="1886573"/>
            <a:ext cx="1001053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:\1 - Back Up Feb 2 2014\F-Drive 2014\0 - Network Drive 1 Back-Up\CSB\CSB Committee - Program Revision\6 - Graphics\OA_Flight_Store_Large__51331.1411517802.1280.1280__05095.1412696241.1280.12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74" y="532638"/>
            <a:ext cx="1020713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F:\1 - Back Up Feb 2 2014\F-Drive 2014\0 - Network Drive 1 Back-Up\CSB\CSB Committee - Program Revision\6 - Graphics\OA_BikesAndBoards_Store_Large__94721.1411517881.1280.1280__60861.1412693839.1280.128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677" y="1123950"/>
            <a:ext cx="1016851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1 - Back Up Feb 2 2014\F-Drive 2014\0 - Network Drive 1 Back-Up\CSB\CSB Committee - Program Revision\6 - Graphics\OA_Wood_351_303__15620.1407816291.1280.1280__04161.1412696693.1280.12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3438323"/>
            <a:ext cx="1020588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1 - Back Up Feb 2 2014\F-Drive 2014\0 - Network Drive 1 Back-Up\CSB\CSB Committee - Program Revision\6 - Graphics\OA_Sports_351_302__98014.1407816610.1280.128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52" y="993636"/>
            <a:ext cx="1019426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F:\1 - Back Up Feb 2 2014\F-Drive 2014\0 - Network Drive 1 Back-Up\CSB\CSB Committee - Program Revision\6 - Graphics\OA_CarsAndTrucks_Store_Large__42814.1411517723.1280.1280__99307.1412895104.1280.128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853" y="1419498"/>
            <a:ext cx="1023891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1 - Back Up Feb 2 2014\F-Drive 2014\0 - Network Drive 1 Back-Up\CSB\CSB Committee - Program Revision\6 - Graphics\OA_ShapeNRace_Store_Large__24049.1411518128.1280.128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300" y="3284389"/>
            <a:ext cx="1023799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:\1 - Back Up Feb 2 2014\F-Drive 2014\0 - Network Drive 1 Back-Up\CSB\CSB Committee - Program Revision\6 - Graphics\OA_Pioneers_Store_Large__68583.1411517930.1280.128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0044" y="1670643"/>
            <a:ext cx="1023891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1 - Back Up Feb 2 2014\F-Drive 2014\0 - Network Drive 1 Back-Up\CSB\CSB Committee - Program Revision\6 - Graphics\OA_swimming__93688.1408658367.1280.1280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034" y="742950"/>
            <a:ext cx="1001084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1 - Back Up Feb 2 2014\F-Drive 2014\0 - Network Drive 1 Back-Up\CSB\CSB Committee - Program Revision\6 - Graphics\SpaceOA_Store_Cover__17668.1415217410.1280.1280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024" y="3181350"/>
            <a:ext cx="1023891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969" y="1323594"/>
            <a:ext cx="1019031" cy="1581912"/>
            <a:chOff x="5638800" y="1824809"/>
            <a:chExt cx="1019031" cy="1581912"/>
          </a:xfrm>
        </p:grpSpPr>
        <p:pic>
          <p:nvPicPr>
            <p:cNvPr id="8205" name="Picture 13" descr="F:\1 - Back Up Feb 2 2014\F-Drive 2014\0 - Network Drive 1 Back-Up\CSB\CSB Committee - Program Revision\3 - Outpost Adventures\00 - Outpost Adventure Template\RAW Outpost Adventures Booklet Template\Gold OA Front Cover 2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824809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638801" y="2248662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45076" y="3075795"/>
            <a:ext cx="1019031" cy="1581912"/>
            <a:chOff x="5638800" y="1824809"/>
            <a:chExt cx="1019031" cy="1581912"/>
          </a:xfrm>
        </p:grpSpPr>
        <p:pic>
          <p:nvPicPr>
            <p:cNvPr id="27" name="Picture 13" descr="F:\1 - Back Up Feb 2 2014\F-Drive 2014\0 - Network Drive 1 Back-Up\CSB\CSB Committee - Program Revision\3 - Outpost Adventures\00 - Outpost Adventure Template\RAW Outpost Adventures Booklet Template\Gold OA Front Cover 2.png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824809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638801" y="2248662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81600" y="3248406"/>
            <a:ext cx="1019031" cy="1581912"/>
            <a:chOff x="8105631" y="1748451"/>
            <a:chExt cx="1019031" cy="1581912"/>
          </a:xfrm>
        </p:grpSpPr>
        <p:pic>
          <p:nvPicPr>
            <p:cNvPr id="8206" name="Picture 14" descr="F:\1 - Back Up Feb 2 2014\F-Drive 2014\0 - Network Drive 1 Back-Up\CSB\CSB Committee - Program Revision\3 - Outpost Adventures\00 - Outpost Adventure Template\RAW Outpost Adventures Booklet Template\Red OA Front Cover.pn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631" y="1748451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8105631" y="2199519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27093" y="3448086"/>
            <a:ext cx="1019031" cy="1581912"/>
            <a:chOff x="5638800" y="1824809"/>
            <a:chExt cx="1019031" cy="1581912"/>
          </a:xfrm>
        </p:grpSpPr>
        <p:pic>
          <p:nvPicPr>
            <p:cNvPr id="30" name="Picture 13" descr="F:\1 - Back Up Feb 2 2014\F-Drive 2014\0 - Network Drive 1 Back-Up\CSB\CSB Committee - Program Revision\3 - Outpost Adventures\00 - Outpost Adventure Template\RAW Outpost Adventures Booklet Template\Gold OA Front Cover 2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824809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638801" y="2248662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51197" y="3628655"/>
            <a:ext cx="1019031" cy="1581912"/>
            <a:chOff x="5638800" y="1824809"/>
            <a:chExt cx="1019031" cy="1581912"/>
          </a:xfrm>
        </p:grpSpPr>
        <p:pic>
          <p:nvPicPr>
            <p:cNvPr id="36" name="Picture 13" descr="F:\1 - Back Up Feb 2 2014\F-Drive 2014\0 - Network Drive 1 Back-Up\CSB\CSB Committee - Program Revision\3 - Outpost Adventures\00 - Outpost Adventure Template\RAW Outpost Adventures Booklet Template\Gold OA Front Cover 2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824809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5638801" y="2248662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91169" y="3788869"/>
            <a:ext cx="1019031" cy="1581912"/>
            <a:chOff x="5638800" y="1824809"/>
            <a:chExt cx="1019031" cy="1581912"/>
          </a:xfrm>
        </p:grpSpPr>
        <p:pic>
          <p:nvPicPr>
            <p:cNvPr id="39" name="Picture 13" descr="F:\1 - Back Up Feb 2 2014\F-Drive 2014\0 - Network Drive 1 Back-Up\CSB\CSB Committee - Program Revision\3 - Outpost Adventures\00 - Outpost Adventure Template\RAW Outpost Adventures Booklet Template\Gold OA Front Cover 2.png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824809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638801" y="2248662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27693" y="3961480"/>
            <a:ext cx="1019031" cy="1581912"/>
            <a:chOff x="8105631" y="1748451"/>
            <a:chExt cx="1019031" cy="1581912"/>
          </a:xfrm>
        </p:grpSpPr>
        <p:pic>
          <p:nvPicPr>
            <p:cNvPr id="42" name="Picture 14" descr="F:\1 - Back Up Feb 2 2014\F-Drive 2014\0 - Network Drive 1 Back-Up\CSB\CSB Committee - Program Revision\3 - Outpost Adventures\00 - Outpost Adventure Template\RAW Outpost Adventures Booklet Template\Red OA Front Cover.pn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631" y="1748451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8105631" y="2199519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73186" y="4161160"/>
            <a:ext cx="1019031" cy="1581912"/>
            <a:chOff x="5638800" y="1824809"/>
            <a:chExt cx="1019031" cy="1581912"/>
          </a:xfrm>
        </p:grpSpPr>
        <p:pic>
          <p:nvPicPr>
            <p:cNvPr id="45" name="Picture 13" descr="F:\1 - Back Up Feb 2 2014\F-Drive 2014\0 - Network Drive 1 Back-Up\CSB\CSB Committee - Program Revision\3 - Outpost Adventures\00 - Outpost Adventure Template\RAW Outpost Adventures Booklet Template\Gold OA Front Cover 2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824809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5638801" y="2248662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27146" y="4329332"/>
            <a:ext cx="1019031" cy="1581912"/>
            <a:chOff x="5638800" y="1824809"/>
            <a:chExt cx="1019031" cy="1581912"/>
          </a:xfrm>
        </p:grpSpPr>
        <p:pic>
          <p:nvPicPr>
            <p:cNvPr id="48" name="Picture 13" descr="F:\1 - Back Up Feb 2 2014\F-Drive 2014\0 - Network Drive 1 Back-Up\CSB\CSB Committee - Program Revision\3 - Outpost Adventures\00 - Outpost Adventure Template\RAW Outpost Adventures Booklet Template\Gold OA Front Cover 2.png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824809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5638801" y="2248662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63670" y="4501943"/>
            <a:ext cx="1019031" cy="1581912"/>
            <a:chOff x="8105631" y="1748451"/>
            <a:chExt cx="1019031" cy="1581912"/>
          </a:xfrm>
        </p:grpSpPr>
        <p:pic>
          <p:nvPicPr>
            <p:cNvPr id="51" name="Picture 14" descr="F:\1 - Back Up Feb 2 2014\F-Drive 2014\0 - Network Drive 1 Back-Up\CSB\CSB Committee - Program Revision\3 - Outpost Adventures\00 - Outpost Adventure Template\RAW Outpost Adventures Booklet Template\Red OA Front Cover.pn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631" y="1748451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8105631" y="2199519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09163" y="4701623"/>
            <a:ext cx="1019031" cy="1581912"/>
            <a:chOff x="5638800" y="1824809"/>
            <a:chExt cx="1019031" cy="1581912"/>
          </a:xfrm>
        </p:grpSpPr>
        <p:pic>
          <p:nvPicPr>
            <p:cNvPr id="54" name="Picture 13" descr="F:\1 - Back Up Feb 2 2014\F-Drive 2014\0 - Network Drive 1 Back-Up\CSB\CSB Committee - Program Revision\3 - Outpost Adventures\00 - Outpost Adventure Template\RAW Outpost Adventures Booklet Template\Gold OA Front Cover 2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824809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638801" y="2248662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891054" y="4830318"/>
            <a:ext cx="1019031" cy="1581912"/>
            <a:chOff x="5638800" y="1824809"/>
            <a:chExt cx="1019031" cy="1581912"/>
          </a:xfrm>
        </p:grpSpPr>
        <p:pic>
          <p:nvPicPr>
            <p:cNvPr id="57" name="Picture 13" descr="F:\1 - Back Up Feb 2 2014\F-Drive 2014\0 - Network Drive 1 Back-Up\CSB\CSB Committee - Program Revision\3 - Outpost Adventures\00 - Outpost Adventure Template\RAW Outpost Adventures Booklet Template\Gold OA Front Cover 2.png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824809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5638801" y="2248662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627578" y="5002929"/>
            <a:ext cx="1019031" cy="1581912"/>
            <a:chOff x="8105631" y="1748451"/>
            <a:chExt cx="1019031" cy="1581912"/>
          </a:xfrm>
        </p:grpSpPr>
        <p:pic>
          <p:nvPicPr>
            <p:cNvPr id="60" name="Picture 14" descr="F:\1 - Back Up Feb 2 2014\F-Drive 2014\0 - Network Drive 1 Back-Up\CSB\CSB Committee - Program Revision\3 - Outpost Adventures\00 - Outpost Adventure Template\RAW Outpost Adventures Booklet Template\Red OA Front Cover.pn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631" y="1748451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8105631" y="2199519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8201" name="Picture 9" descr="F:\1 - Back Up Feb 2 2014\F-Drive 2014\0 - Network Drive 1 Back-Up\CSB\CSB Committee - Program Revision\6 - Graphics\HikingOA_1__64871.1425577750.1280.1280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644" y="1245901"/>
            <a:ext cx="1022663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750100" y="1352550"/>
            <a:ext cx="1019031" cy="1581912"/>
            <a:chOff x="5638800" y="1824809"/>
            <a:chExt cx="1019031" cy="1581912"/>
          </a:xfrm>
        </p:grpSpPr>
        <p:pic>
          <p:nvPicPr>
            <p:cNvPr id="33" name="Picture 13" descr="F:\1 - Back Up Feb 2 2014\F-Drive 2014\0 - Network Drive 1 Back-Up\CSB\CSB Committee - Program Revision\3 - Outpost Adventures\00 - Outpost Adventure Template\RAW Outpost Adventures Booklet Template\Gold OA Front Cover 2.png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824809"/>
              <a:ext cx="1019031" cy="15819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638801" y="2248662"/>
              <a:ext cx="1019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8199" name="Picture 7" descr="F:\1 - Back Up Feb 2 2014\F-Drive 2014\0 - Network Drive 1 Back-Up\CSB\CSB Committee - Program Revision\6 - Graphics\OA_Reporter_full_cover_v2_low_res__88600.1409158261.1280.1280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87" y="2237994"/>
            <a:ext cx="999300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56034" y="3028950"/>
            <a:ext cx="6511566" cy="1227667"/>
            <a:chOff x="956034" y="3028950"/>
            <a:chExt cx="6511566" cy="1227667"/>
          </a:xfrm>
        </p:grpSpPr>
        <p:sp>
          <p:nvSpPr>
            <p:cNvPr id="8" name="TextBox 7"/>
            <p:cNvSpPr txBox="1"/>
            <p:nvPr/>
          </p:nvSpPr>
          <p:spPr>
            <a:xfrm>
              <a:off x="956034" y="3028950"/>
              <a:ext cx="26253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r"/>
              <a:r>
                <a:rPr lang="en-US" sz="3600" b="1" dirty="0" smtClean="0">
                  <a:ln/>
                  <a:solidFill>
                    <a:srgbClr val="9BBB59">
                      <a:lumMod val="60000"/>
                      <a:lumOff val="40000"/>
                    </a:srgbClr>
                  </a:solidFill>
                </a:rPr>
                <a:t>Outpost Adventures</a:t>
              </a:r>
              <a:endParaRPr lang="en-CA" sz="3600" b="1" dirty="0">
                <a:ln/>
                <a:solidFill>
                  <a:srgbClr val="9BBB59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43000" y="3032145"/>
              <a:ext cx="6269813" cy="1224472"/>
            </a:xfrm>
            <a:prstGeom prst="roundRect">
              <a:avLst/>
            </a:prstGeom>
            <a:solidFill>
              <a:srgbClr val="0066FF"/>
            </a:soli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56034" y="3028950"/>
              <a:ext cx="6511566" cy="1200706"/>
              <a:chOff x="956034" y="3028950"/>
              <a:chExt cx="6511566" cy="1200706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956034" y="3028950"/>
                <a:ext cx="26253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r"/>
                <a:r>
                  <a:rPr lang="en-US" sz="3600" b="1" dirty="0" smtClean="0">
                    <a:ln/>
                    <a:solidFill>
                      <a:srgbClr val="00B0F0"/>
                    </a:solidFill>
                  </a:rPr>
                  <a:t>Outpost Adventures</a:t>
                </a:r>
                <a:endParaRPr lang="en-CA" sz="3600" b="1" dirty="0">
                  <a:ln/>
                  <a:solidFill>
                    <a:srgbClr val="00B0F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158125" y="3029327"/>
                <a:ext cx="33094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r>
                  <a:rPr lang="en-US" sz="3600" b="1" dirty="0" smtClean="0">
                    <a:ln/>
                    <a:solidFill>
                      <a:srgbClr val="00B0F0"/>
                    </a:solidFill>
                  </a:rPr>
                  <a:t>Choose your own Adventure</a:t>
                </a:r>
                <a:endParaRPr lang="en-CA" sz="3600" b="1" dirty="0">
                  <a:ln/>
                  <a:solidFill>
                    <a:srgbClr val="00B0F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618679" y="3297019"/>
                <a:ext cx="5394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>
                    <a:ln/>
                    <a:solidFill>
                      <a:srgbClr val="00B0F0"/>
                    </a:solidFill>
                  </a:rPr>
                  <a:t>=</a:t>
                </a:r>
                <a:endParaRPr lang="en-CA" sz="3600" b="1" dirty="0">
                  <a:ln/>
                  <a:solidFill>
                    <a:srgbClr val="00B0F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0805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9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1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106" y="1733550"/>
            <a:ext cx="23491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Honor Star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57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Personal Achievement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034" y="3028950"/>
            <a:ext cx="2625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Outpost Adventures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7600" y="1886573"/>
            <a:ext cx="1001053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1 - Back Up Feb 2 2014\F-Drive 2014\0 - Network Drive 1 Back-Up\CSB\CSB Committee - Program Revision\4 - CSB Uniforms\1 - Stockade Boy's Uniform 2013\Badges and Awards\weather_OA__67979.1421691356.1280.12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0800" y="187599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1 - Back Up Feb 2 2014\F-Drive 2014\0 - Network Drive 1 Back-Up\CSB\CSB Committee - Program Revision\4 - CSB Uniforms\1 - Stockade Boy's Uniform 2013\star.bmp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510" y="1308630"/>
            <a:ext cx="582354" cy="5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52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62 L 0.03125 0.07617 C 0.03698 0.09282 0.04913 0.11225 0.06302 0.12705 C 0.07795 0.14647 0.09132 0.15665 0.10313 0.16189 L 0.15417 0.18533 " pathEditMode="relative" rAng="2043740" ptsTypes="FffFF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11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857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Personal Achievement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034" y="3028950"/>
            <a:ext cx="2625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Outpost Adventures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7600" y="1886573"/>
            <a:ext cx="1001053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1 - Back Up Feb 2 2014\F-Drive 2014\0 - Network Drive 1 Back-Up\CSB\CSB Committee - Program Revision\6 - Graphics\Buidler_1_Covers_front__24020.1379691936.1280.12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12">
            <a:off x="4505804" y="1764225"/>
            <a:ext cx="1041171" cy="15850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72438" y="1428750"/>
            <a:ext cx="28619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Trail Guides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3" descr="F:\1 - Back Up Feb 2 2014\F-Drive 2014\0 - Network Drive 1 Back-Up\CSB\CSB Committee - Program Revision\4 - CSB Uniforms\1 - Stockade Boy's Uniform 2013\Badges and Awards\weather_OA__67979.1421691356.1280.12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0800" y="187599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1 - Back Up Feb 2 2014\F-Drive 2014\0 - Network Drive 1 Back-Up\CSB\CSB Committee - Program Revision\4 - CSB Uniforms\1 - Stockade Boy's Uniform 2013\star.bmp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998" y="2265586"/>
            <a:ext cx="582354" cy="5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:\1 - Back Up Feb 2 2014\F-Drive 2014\0 - Network Drive 1 Back-Up\CSB\CSB Committee - Program Revision\4 - CSB Uniforms\1 - Stockade Boy's Uniform 2013\Badges and Awards\Blockhouse_patches__41521.1415647644.1280.128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704" y="2288400"/>
            <a:ext cx="114358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 - Back Up Feb 2 2014\F-Drive 2014\0 - Network Drive 1 Back-Up\CSB\CSB Graphics-Fonts\CSB CD\CSB Graphics\Logos\SHIELDCOLOR b clr bkgd.png"/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577716"/>
            <a:ext cx="457200" cy="5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04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66496">
            <a:off x="2438367" y="2200945"/>
            <a:ext cx="1041170" cy="1585077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7" name="Shape 357"/>
          <p:cNvSpPr txBox="1"/>
          <p:nvPr/>
        </p:nvSpPr>
        <p:spPr>
          <a:xfrm rot="322010">
            <a:off x="5053154" y="1146508"/>
            <a:ext cx="2861962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Can be done in meetings</a:t>
            </a:r>
            <a:endParaRPr lang="en-US" sz="2800" b="1" i="0" u="none" strike="noStrike" cap="none" baseline="0" dirty="0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65724">
            <a:off x="5399856" y="2103244"/>
            <a:ext cx="1039376" cy="1581911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0000">
            <a:off x="3374492" y="2091438"/>
            <a:ext cx="1039376" cy="1581911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86721">
            <a:off x="4447488" y="2090484"/>
            <a:ext cx="1039092" cy="1581911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5" name="Shape 365"/>
          <p:cNvSpPr txBox="1"/>
          <p:nvPr/>
        </p:nvSpPr>
        <p:spPr>
          <a:xfrm rot="21198425">
            <a:off x="1259019" y="1147903"/>
            <a:ext cx="288621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Can be up to boy and parents.</a:t>
            </a:r>
            <a:endParaRPr lang="en-US" sz="2800" b="1" i="0" u="none" strike="noStrike" cap="none" baseline="0" dirty="0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365"/>
          <p:cNvSpPr txBox="1"/>
          <p:nvPr/>
        </p:nvSpPr>
        <p:spPr>
          <a:xfrm rot="266855">
            <a:off x="1424535" y="3928753"/>
            <a:ext cx="288621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Depends on his motivation</a:t>
            </a:r>
            <a:endParaRPr lang="en-US" sz="2800" b="1" i="0" u="none" strike="noStrike" cap="none" baseline="0" dirty="0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357"/>
          <p:cNvSpPr txBox="1"/>
          <p:nvPr/>
        </p:nvSpPr>
        <p:spPr>
          <a:xfrm rot="20998416">
            <a:off x="4606410" y="3802635"/>
            <a:ext cx="2861962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Motivated by Rangers</a:t>
            </a:r>
            <a:endParaRPr lang="en-US" sz="2800" b="1" i="0" u="none" strike="noStrike" cap="none" baseline="0" dirty="0">
              <a:solidFill>
                <a:srgbClr val="C2D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857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Personal Achievement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91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/>
      <p:bldP spid="365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6370982" y="4281280"/>
            <a:ext cx="257754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 dirty="0" smtClean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Bonding</a:t>
            </a:r>
            <a:endParaRPr lang="en-US" sz="4000" b="1" i="0" u="none" strike="noStrike" cap="none" baseline="0" dirty="0">
              <a:solidFill>
                <a:srgbClr val="00B0F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5" name="Shape 365"/>
          <p:cNvSpPr txBox="1"/>
          <p:nvPr/>
        </p:nvSpPr>
        <p:spPr>
          <a:xfrm rot="21198425">
            <a:off x="324677" y="335743"/>
            <a:ext cx="288621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Father/Son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Ranger/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Stockader</a:t>
            </a: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Family Events</a:t>
            </a:r>
            <a:endParaRPr lang="en-US" sz="2800" b="1" i="0" u="none" strike="noStrike" cap="none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5052">
            <a:off x="4014791" y="558933"/>
            <a:ext cx="4783634" cy="3189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2500">
            <a:off x="418178" y="1651140"/>
            <a:ext cx="4054527" cy="30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45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/>
      <p:bldP spid="3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5426766" y="4281280"/>
            <a:ext cx="352176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OUTREACH</a:t>
            </a:r>
            <a:endParaRPr lang="en-US" sz="4000" b="1" i="0" u="none" strike="noStrike" cap="none" baseline="0" dirty="0">
              <a:solidFill>
                <a:srgbClr val="00B0F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5" name="Shape 365"/>
          <p:cNvSpPr txBox="1"/>
          <p:nvPr/>
        </p:nvSpPr>
        <p:spPr>
          <a:xfrm rot="21198425">
            <a:off x="324677" y="335743"/>
            <a:ext cx="288621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600" b="1" i="0" u="none" strike="noStrike" cap="none" baseline="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ERVICE</a:t>
            </a:r>
            <a:endParaRPr lang="en-US" sz="3600" b="1" dirty="0" smtClean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lang="en-US" sz="3600" b="1" i="0" u="none" strike="noStrike" cap="none" baseline="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615" y="399154"/>
            <a:ext cx="4953064" cy="3302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26" y="1654700"/>
            <a:ext cx="4566036" cy="30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9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/>
      <p:bldP spid="3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5426766" y="4281280"/>
            <a:ext cx="352176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OUTREACH</a:t>
            </a:r>
            <a:endParaRPr lang="en-US" sz="4000" b="1" i="0" u="none" strike="noStrike" cap="none" baseline="0" dirty="0">
              <a:solidFill>
                <a:srgbClr val="00B0F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5" name="Shape 365"/>
          <p:cNvSpPr txBox="1"/>
          <p:nvPr/>
        </p:nvSpPr>
        <p:spPr>
          <a:xfrm rot="21198425">
            <a:off x="324677" y="335743"/>
            <a:ext cx="288621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600" b="1" i="0" u="none" strike="noStrike" cap="none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ERVICE</a:t>
            </a:r>
            <a:endParaRPr lang="en-US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Events</a:t>
            </a:r>
            <a:endParaRPr lang="en-US" sz="3600" b="1" i="0" u="none" strike="noStrike" cap="none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61" y="1791362"/>
            <a:ext cx="4648282" cy="30988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311" y="254143"/>
            <a:ext cx="3601941" cy="2401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653" y="1791362"/>
            <a:ext cx="3734877" cy="24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04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/>
      <p:bldP spid="3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6370982" y="4281280"/>
            <a:ext cx="257754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 dirty="0" smtClean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Bonding</a:t>
            </a:r>
            <a:endParaRPr lang="en-US" sz="4000" b="1" i="0" u="none" strike="noStrike" cap="none" baseline="0" dirty="0">
              <a:solidFill>
                <a:srgbClr val="00B0F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5" name="Shape 365"/>
          <p:cNvSpPr txBox="1"/>
          <p:nvPr/>
        </p:nvSpPr>
        <p:spPr>
          <a:xfrm rot="21198425">
            <a:off x="63084" y="57436"/>
            <a:ext cx="288621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SUMMER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CAMP</a:t>
            </a:r>
            <a:endParaRPr lang="en-US" sz="3600" b="1" i="0" u="none" strike="noStrike" cap="none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42" y="1289602"/>
            <a:ext cx="2892287" cy="2169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60113">
            <a:off x="2355948" y="498907"/>
            <a:ext cx="2835961" cy="2126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25494">
            <a:off x="3019999" y="2373696"/>
            <a:ext cx="3233531" cy="2425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263">
            <a:off x="6102133" y="151151"/>
            <a:ext cx="2959357" cy="2219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627" y="2121229"/>
            <a:ext cx="3048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6507">
            <a:off x="4684809" y="62375"/>
            <a:ext cx="1885864" cy="25144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8278">
            <a:off x="70743" y="3319952"/>
            <a:ext cx="2804022" cy="1869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944" y="381521"/>
            <a:ext cx="5313833" cy="39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18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/>
      <p:bldP spid="3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3335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New Stockade Resources</a:t>
            </a:r>
            <a:endParaRPr lang="en-CA" sz="48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9218" name="Picture 2" descr="F:\1 - Back Up Feb 2 2014\F-Drive 2014\0 - Network Drive 1 Back-Up\CSB\CSB Graphics-Fonts\church.bmp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638550"/>
            <a:ext cx="738086" cy="13335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81915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Grow…</a:t>
            </a:r>
            <a:endParaRPr lang="en-CA" sz="48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656734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Your Boys</a:t>
            </a:r>
          </a:p>
          <a:p>
            <a:pPr algn="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Your Men</a:t>
            </a:r>
          </a:p>
          <a:p>
            <a:pPr algn="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Families</a:t>
            </a:r>
          </a:p>
          <a:p>
            <a:pPr algn="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The Church</a:t>
            </a:r>
            <a:endParaRPr lang="en-CA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5" descr="F:\1 - Back Up Feb 2 2014\F-Drive 2014\0 - Network Drive 1 Back-Up\CSB\CSB Graphics-Fonts\CSB CD\CSB Graphics\Logos\SHIELDCOLOR b clr bkgd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1" y="4323398"/>
            <a:ext cx="685800" cy="7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6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&lt; End of Presentation &gt;</a:t>
            </a:r>
            <a:endParaRPr lang="en-CA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F:\1 - Back Up Feb 2 2014\F-Drive 2014\0 - Network Drive 1 Back-Up\CSB\CSB Graphics-Fonts\CSB CD\CSB Graphics\Logos\SHIELDCOLOR b clr bkgd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1" y="4323398"/>
            <a:ext cx="685800" cy="7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 - Back Up Feb 2 2014\F-Drive 2014\0 - Network Drive 1 Back-Up\CSB\CSB Graphics-Fonts\CSB CD\CSB Graphics\Logos\Stockade US logo 2008 bmp on blk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1780">
            <a:off x="1944237" y="1252360"/>
            <a:ext cx="5231715" cy="366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17694" cy="1447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BIBLICAL TRUTH</a:t>
            </a:r>
            <a:endParaRPr lang="en-CA" sz="4000" b="1" dirty="0">
              <a:ln w="1905"/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5294" y="209550"/>
            <a:ext cx="496490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ACTION</a:t>
            </a:r>
            <a:endParaRPr lang="en-CA" sz="4000" b="1" dirty="0">
              <a:ln w="1905"/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76600" y="209550"/>
            <a:ext cx="5398294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wrapped in</a:t>
            </a:r>
            <a:endParaRPr lang="en-CA" sz="4000" b="1" dirty="0">
              <a:ln w="1905"/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175617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200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Stockade 201</a:t>
            </a:r>
            <a: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Using the Resources</a:t>
            </a:r>
            <a:endParaRPr lang="en-CA" b="1" cap="all" dirty="0">
              <a:ln/>
              <a:solidFill>
                <a:schemeClr val="accent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45908" y="2652597"/>
            <a:ext cx="1001053" cy="15819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1 - Back Up Feb 2 2014\F-Drive 2014\0 - Network Drive 1 Back-Up\CSB\CSB Committee - Program Revision\6 - Graphics\Buidler_1_Covers_front__24020.1379691936.1280.12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12">
            <a:off x="5694112" y="2530249"/>
            <a:ext cx="1041171" cy="15850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43243">
            <a:off x="2400300" y="2008587"/>
            <a:ext cx="1623116" cy="209990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89506" y="2659336"/>
            <a:ext cx="1020713" cy="15770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91821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Modules</a:t>
            </a:r>
            <a:endParaRPr lang="en-CA" sz="2400" b="1" spc="300" dirty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5669" y="1733550"/>
            <a:ext cx="228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Personal Achievement</a:t>
            </a:r>
            <a:endParaRPr lang="en-CA" sz="2400" b="1" spc="300" dirty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3875" y="376464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2400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Leader’s Guides</a:t>
            </a:r>
            <a:endParaRPr lang="en-CA" sz="2400" b="1" dirty="0">
              <a:ln/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38925" y="386918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Trail Guides</a:t>
            </a:r>
            <a:endParaRPr lang="en-CA" sz="2400" b="1" dirty="0">
              <a:ln/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F:\1 - Back Up Feb 2 2014\F-Drive 2014\0 - Network Drive 1 Back-Up\CSB\CSB Committee - Program Revision\4 - CSB Uniforms\1 - Stockade Boy's Uniform 2013\Badges and Awards\shape_n_race_OA__79386.1415647522.1280.1280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5573" y="4061841"/>
            <a:ext cx="272894" cy="2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470634" y="4128733"/>
            <a:ext cx="26253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Outpost Adventures</a:t>
            </a:r>
            <a:endParaRPr lang="en-CA" sz="2400" b="1" dirty="0">
              <a:ln/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F:\1 - Back Up Feb 2 2014\F-Drive 2014\0 - Network Drive 1 Back-Up\CSB\CSB Committee - Program Revision\4 - CSB Uniforms\1 - Stockade Boy's Uniform 2013\Badges and Awards\weather_OA__67979.1421691356.1280.1280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1780" y="4040944"/>
            <a:ext cx="274320" cy="2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1 - Back Up Feb 2 2014\F-Drive 2014\0 - Network Drive 1 Back-Up\CSB\CSB Committee - Program Revision\4 - CSB Uniforms\1 - Stockade Boy's Uniform 2013\Badges and Awards\Blockhouse_patches__41521.1415647644.1280.1280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40000">
            <a:off x="6177011" y="3905818"/>
            <a:ext cx="338499" cy="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mph" presetSubtype="0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9" presetClass="emph" presetSubtype="0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9" presetClass="emph" presetSubtype="0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6" grpId="0"/>
      <p:bldP spid="26" grpId="1"/>
      <p:bldP spid="27" grpId="0"/>
      <p:bldP spid="27" grpId="1"/>
      <p:bldP spid="27" grpId="2"/>
      <p:bldP spid="29" grpId="0"/>
      <p:bldP spid="29" grpId="1"/>
      <p:bldP spid="29" grpId="2"/>
      <p:bldP spid="28" grpId="0"/>
      <p:bldP spid="28" grpId="1"/>
      <p:bldP spid="2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 - Back Up Feb 2 2014\F-Drive 2014\0 - Network Drive 1 Back-Up\CSB\CSB Graphics-Fonts\CSB CD\CSB Graphics\Logos\Stockade US logo 2008 bmp on blk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1780">
            <a:off x="1944237" y="1252360"/>
            <a:ext cx="5231715" cy="366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17694" cy="1447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BIBLICAL TRUTH</a:t>
            </a:r>
            <a:endParaRPr lang="en-CA" sz="4000" b="1" dirty="0">
              <a:ln w="1905"/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5294" y="209550"/>
            <a:ext cx="496490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ACTION</a:t>
            </a:r>
            <a:endParaRPr lang="en-CA" sz="4000" b="1" dirty="0">
              <a:ln w="1905"/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76600" y="209550"/>
            <a:ext cx="5398294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wrapped in</a:t>
            </a:r>
            <a:endParaRPr lang="en-CA" sz="4000" b="1" dirty="0">
              <a:ln w="1905"/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0069 0.37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8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08681 0.214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10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7153 0.22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6" grpId="0"/>
      <p:bldP spid="6" grpId="1"/>
      <p:bldP spid="6" grpId="2"/>
      <p:bldP spid="6" grpId="3"/>
      <p:bldP spid="6" grpId="4"/>
      <p:bldP spid="7" grpId="0"/>
      <p:bldP spid="7" grpId="1"/>
      <p:bldP spid="7" grpId="2"/>
      <p:bldP spid="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43243">
            <a:off x="3433226" y="1325586"/>
            <a:ext cx="1623116" cy="209990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18241" y="2518665"/>
            <a:ext cx="1020713" cy="15770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575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Stockade Module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707000"/>
            <a:ext cx="26253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Outpost Adventure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50" y="120958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Leader’s Guide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:\1 - Back Up Feb 2 2014\F-Drive 2014\0 - Network Drive 1 Back-Up\CSB\CSB Committee - Program Revision\4 - CSB Uniforms\1 - Stockade Boy's Uniform 2013\Badges and Awards\shape_n_race_OA__79386.1415647522.1280.128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0465" y="3330139"/>
            <a:ext cx="272894" cy="2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:\1-  Modules\Shape N Race 1-Integrity Module\Graphics\Shape N Race 1 p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3427417" y="1324282"/>
            <a:ext cx="164408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43243">
            <a:off x="3433226" y="1325586"/>
            <a:ext cx="1623116" cy="209990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575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spc="-100" dirty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Stockade Module – 4 Meetings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  <a:p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120958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Leader’s Guide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7" name="Picture 5" descr="G:\1-  Modules\Shape N Race 1-Integrity Module\Graphics\Shape N Race 1 p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3155055" y="1541245"/>
            <a:ext cx="1839552" cy="23531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1-  Modules\Shape N Race 1-Integrity Module\Graphics\Shape N Race 1 p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2658118" y="1864160"/>
            <a:ext cx="2151363" cy="27520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1-  Modules\Shape N Race 1-Integrity Module\Graphics\Shape N Race 1 p2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1968311" y="2255001"/>
            <a:ext cx="2540375" cy="32496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fade/>
      </p:transition>
    </mc:Choice>
    <mc:Fallback xmlns="">
      <p:transition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87654E-7 L -0.1875 -0.0024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:\1-  Modules\Shape N Race 1-Integrity Module\Graphics\Shape N Race 1 p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3427417" y="1324282"/>
            <a:ext cx="164408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575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spc="-100" dirty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Stockade Module – 4 Meetings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  <a:p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120958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Leader’s Guide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7" name="Picture 5" descr="G:\1-  Modules\Shape N Race 1-Integrity Module\Graphics\Shape N Race 1 p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3155055" y="1541245"/>
            <a:ext cx="1839552" cy="23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1-  Modules\Shape N Race 1-Integrity Module\Graphics\Shape N Race 1 p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2658118" y="1864160"/>
            <a:ext cx="2151363" cy="275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G:\1-  Modules\Shape N Race 1-Integrity Module\Graphics\Shape N Race 1 p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259228" y="2242300"/>
            <a:ext cx="2540375" cy="32496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:\1-  Modules\Shape N Race 1-Integrity Module\Graphics\Shape N Race 1 p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0">
            <a:off x="1825937" y="1957122"/>
            <a:ext cx="2537602" cy="3246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1-  Modules\Shape N Race 1-Integrity Module\Graphics\Shape N Race 1 p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0">
            <a:off x="3469414" y="1617118"/>
            <a:ext cx="2537602" cy="3246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1-  Modules\Shape N Race 1-Integrity Module\Graphics\Shape N Race 1 p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0">
            <a:off x="5138132" y="1360312"/>
            <a:ext cx="2537602" cy="3246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1-  Modules\Shape N Race 1-Integrity Module\Graphics\Shape N Race 1 p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0">
            <a:off x="6865006" y="1094769"/>
            <a:ext cx="2537602" cy="3246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G:\1-  Modules\Shape N Race 1-Integrity Module\Graphics\Shape N Race 1 p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259228" y="2242300"/>
            <a:ext cx="2540375" cy="32496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14031" y="2665806"/>
            <a:ext cx="1565493" cy="261610"/>
            <a:chOff x="345190" y="144337"/>
            <a:chExt cx="1565493" cy="261610"/>
          </a:xfrm>
        </p:grpSpPr>
        <p:sp>
          <p:nvSpPr>
            <p:cNvPr id="17" name="Rectangle 16"/>
            <p:cNvSpPr/>
            <p:nvPr/>
          </p:nvSpPr>
          <p:spPr>
            <a:xfrm rot="-180000">
              <a:off x="345190" y="174195"/>
              <a:ext cx="1565493" cy="1762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 rot="-180000">
              <a:off x="382275" y="144337"/>
              <a:ext cx="1154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Purpose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19" name="Picture 2" descr="G:\1-  Modules\00 - Module Template\Purpose Arrow Icon.bmp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0000">
              <a:off x="1381881" y="152558"/>
              <a:ext cx="289932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33080" y="3118900"/>
            <a:ext cx="1565493" cy="261610"/>
            <a:chOff x="345190" y="144337"/>
            <a:chExt cx="1565493" cy="261610"/>
          </a:xfrm>
        </p:grpSpPr>
        <p:sp>
          <p:nvSpPr>
            <p:cNvPr id="22" name="Rectangle 21"/>
            <p:cNvSpPr/>
            <p:nvPr/>
          </p:nvSpPr>
          <p:spPr>
            <a:xfrm rot="-180000">
              <a:off x="345190" y="174195"/>
              <a:ext cx="1565493" cy="1762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TextBox 22"/>
            <p:cNvSpPr txBox="1"/>
            <p:nvPr/>
          </p:nvSpPr>
          <p:spPr>
            <a:xfrm rot="-180000">
              <a:off x="382275" y="144337"/>
              <a:ext cx="1154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Passage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420000">
              <a:off x="1412547" y="152558"/>
              <a:ext cx="22860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73078" y="3597679"/>
            <a:ext cx="1565493" cy="261610"/>
            <a:chOff x="345190" y="144337"/>
            <a:chExt cx="1565493" cy="261610"/>
          </a:xfrm>
        </p:grpSpPr>
        <p:sp>
          <p:nvSpPr>
            <p:cNvPr id="26" name="Rectangle 25"/>
            <p:cNvSpPr/>
            <p:nvPr/>
          </p:nvSpPr>
          <p:spPr>
            <a:xfrm rot="-180000">
              <a:off x="345190" y="174195"/>
              <a:ext cx="1565493" cy="1762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TextBox 26"/>
            <p:cNvSpPr txBox="1"/>
            <p:nvPr/>
          </p:nvSpPr>
          <p:spPr>
            <a:xfrm rot="-180000">
              <a:off x="382275" y="144337"/>
              <a:ext cx="1154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Preparation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420000">
              <a:off x="1531081" y="160013"/>
              <a:ext cx="289932" cy="148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323158" y="4781550"/>
            <a:ext cx="1565493" cy="261610"/>
            <a:chOff x="345190" y="144337"/>
            <a:chExt cx="1565493" cy="261610"/>
          </a:xfrm>
        </p:grpSpPr>
        <p:sp>
          <p:nvSpPr>
            <p:cNvPr id="30" name="Rectangle 29"/>
            <p:cNvSpPr/>
            <p:nvPr/>
          </p:nvSpPr>
          <p:spPr>
            <a:xfrm rot="-180000">
              <a:off x="345190" y="174195"/>
              <a:ext cx="1565493" cy="1762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TextBox 30"/>
            <p:cNvSpPr txBox="1"/>
            <p:nvPr/>
          </p:nvSpPr>
          <p:spPr>
            <a:xfrm rot="-180000">
              <a:off x="382275" y="144337"/>
              <a:ext cx="1154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Check-In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420000">
              <a:off x="1438902" y="152558"/>
              <a:ext cx="17589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G:\1-  Modules\Shape N Race 1-Integrity Module\Graphics\Shape N Race 1 p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3427417" y="1324282"/>
            <a:ext cx="164408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575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spc="-10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Stockade Module – 4 Meetings</a:t>
            </a:r>
            <a:endParaRPr lang="en-CA" sz="4000" b="1" spc="-10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120958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600" b="1" dirty="0" smtClean="0">
                <a:ln/>
                <a:solidFill>
                  <a:srgbClr val="9BBB59">
                    <a:lumMod val="60000"/>
                    <a:lumOff val="40000"/>
                  </a:srgbClr>
                </a:solidFill>
              </a:rPr>
              <a:t>Leader’s Guide</a:t>
            </a:r>
            <a:endParaRPr lang="en-CA" sz="3600" b="1" dirty="0">
              <a:ln/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7" name="Picture 5" descr="G:\1-  Modules\Shape N Race 1-Integrity Module\Graphics\Shape N Race 1 p1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3155055" y="1541245"/>
            <a:ext cx="1839552" cy="23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1-  Modules\Shape N Race 1-Integrity Module\Graphics\Shape N Race 1 p16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000">
            <a:off x="2658118" y="1864160"/>
            <a:ext cx="2151363" cy="275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:\1-  Modules\Shape N Race 1-Integrity Module\Graphics\Shape N Race 1 p5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0">
            <a:off x="1825937" y="1957122"/>
            <a:ext cx="2537602" cy="3246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759700" y="2205121"/>
            <a:ext cx="1699097" cy="430887"/>
            <a:chOff x="342955" y="58368"/>
            <a:chExt cx="1565493" cy="430887"/>
          </a:xfrm>
        </p:grpSpPr>
        <p:sp>
          <p:nvSpPr>
            <p:cNvPr id="34" name="Rectangle 33"/>
            <p:cNvSpPr/>
            <p:nvPr/>
          </p:nvSpPr>
          <p:spPr>
            <a:xfrm rot="21420000">
              <a:off x="342955" y="98112"/>
              <a:ext cx="1565493" cy="3112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TextBox 34"/>
            <p:cNvSpPr txBox="1"/>
            <p:nvPr/>
          </p:nvSpPr>
          <p:spPr>
            <a:xfrm rot="21420000">
              <a:off x="382243" y="58368"/>
              <a:ext cx="12016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Build the Stockade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420000">
              <a:off x="1377111" y="74352"/>
              <a:ext cx="345071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1800225" y="2912725"/>
            <a:ext cx="1706098" cy="261610"/>
            <a:chOff x="345190" y="144337"/>
            <a:chExt cx="1565493" cy="261610"/>
          </a:xfrm>
        </p:grpSpPr>
        <p:sp>
          <p:nvSpPr>
            <p:cNvPr id="42" name="Rectangle 41"/>
            <p:cNvSpPr/>
            <p:nvPr/>
          </p:nvSpPr>
          <p:spPr>
            <a:xfrm rot="-180000">
              <a:off x="345190" y="174195"/>
              <a:ext cx="1565493" cy="1762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TextBox 42"/>
            <p:cNvSpPr txBox="1"/>
            <p:nvPr/>
          </p:nvSpPr>
          <p:spPr>
            <a:xfrm rot="21420000">
              <a:off x="382275" y="144337"/>
              <a:ext cx="1154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Games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420000">
              <a:off x="1340621" y="160630"/>
              <a:ext cx="174181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1" name="Picture 9" descr="G:\1-  Modules\Shape N Race 1-Integrity Module\Graphics\Shape N Race 1 p6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0">
            <a:off x="3469414" y="1617118"/>
            <a:ext cx="2537602" cy="3246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1-  Modules\Shape N Race 1-Integrity Module\Graphics\Shape N Race 1 p8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0">
            <a:off x="5138132" y="1360312"/>
            <a:ext cx="2537602" cy="3246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1-  Modules\Shape N Race 1-Integrity Module\Graphics\Shape N Race 1 p9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0">
            <a:off x="6865006" y="1094769"/>
            <a:ext cx="2537602" cy="3246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412634" y="1946908"/>
            <a:ext cx="1565493" cy="261610"/>
            <a:chOff x="345190" y="141464"/>
            <a:chExt cx="1565493" cy="261610"/>
          </a:xfrm>
        </p:grpSpPr>
        <p:sp>
          <p:nvSpPr>
            <p:cNvPr id="50" name="Rectangle 49"/>
            <p:cNvSpPr/>
            <p:nvPr/>
          </p:nvSpPr>
          <p:spPr>
            <a:xfrm rot="-180000">
              <a:off x="345190" y="174195"/>
              <a:ext cx="1565493" cy="1762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TextBox 50"/>
            <p:cNvSpPr txBox="1"/>
            <p:nvPr/>
          </p:nvSpPr>
          <p:spPr>
            <a:xfrm rot="21420000">
              <a:off x="382199" y="141464"/>
              <a:ext cx="12645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Post Meeting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420000">
              <a:off x="1579669" y="152557"/>
              <a:ext cx="233887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3500437" y="3605540"/>
            <a:ext cx="1565493" cy="261610"/>
            <a:chOff x="345190" y="144337"/>
            <a:chExt cx="1565493" cy="261610"/>
          </a:xfrm>
        </p:grpSpPr>
        <p:sp>
          <p:nvSpPr>
            <p:cNvPr id="58" name="Rectangle 57"/>
            <p:cNvSpPr/>
            <p:nvPr/>
          </p:nvSpPr>
          <p:spPr>
            <a:xfrm rot="-180000">
              <a:off x="345190" y="174195"/>
              <a:ext cx="1565493" cy="1762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TextBox 58"/>
            <p:cNvSpPr txBox="1"/>
            <p:nvPr/>
          </p:nvSpPr>
          <p:spPr>
            <a:xfrm rot="-180000">
              <a:off x="382275" y="144337"/>
              <a:ext cx="1154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Project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420000">
              <a:off x="1381881" y="174840"/>
              <a:ext cx="289932" cy="13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3532327" y="4194600"/>
            <a:ext cx="1565493" cy="430887"/>
            <a:chOff x="345623" y="64673"/>
            <a:chExt cx="1565493" cy="430887"/>
          </a:xfrm>
        </p:grpSpPr>
        <p:sp>
          <p:nvSpPr>
            <p:cNvPr id="66" name="Rectangle 65"/>
            <p:cNvSpPr/>
            <p:nvPr/>
          </p:nvSpPr>
          <p:spPr>
            <a:xfrm rot="21420000">
              <a:off x="345623" y="113646"/>
              <a:ext cx="1565493" cy="30430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TextBox 66"/>
            <p:cNvSpPr txBox="1"/>
            <p:nvPr/>
          </p:nvSpPr>
          <p:spPr>
            <a:xfrm rot="21420000">
              <a:off x="382405" y="64673"/>
              <a:ext cx="9646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Stockade Honors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1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420000">
              <a:off x="1415379" y="141713"/>
              <a:ext cx="274320" cy="22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5077882" y="1681165"/>
            <a:ext cx="1703918" cy="288722"/>
            <a:chOff x="344737" y="117225"/>
            <a:chExt cx="1565493" cy="288722"/>
          </a:xfrm>
        </p:grpSpPr>
        <p:sp>
          <p:nvSpPr>
            <p:cNvPr id="74" name="Rectangle 73"/>
            <p:cNvSpPr/>
            <p:nvPr/>
          </p:nvSpPr>
          <p:spPr>
            <a:xfrm rot="21420000">
              <a:off x="344737" y="143738"/>
              <a:ext cx="1565493" cy="2401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TextBox 74"/>
            <p:cNvSpPr txBox="1"/>
            <p:nvPr/>
          </p:nvSpPr>
          <p:spPr>
            <a:xfrm rot="-180000">
              <a:off x="382275" y="144337"/>
              <a:ext cx="1154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Story Circle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420000">
              <a:off x="1557940" y="117225"/>
              <a:ext cx="182880" cy="224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>
            <a:off x="6921277" y="3436263"/>
            <a:ext cx="1765523" cy="430887"/>
            <a:chOff x="345059" y="59699"/>
            <a:chExt cx="1565493" cy="430887"/>
          </a:xfrm>
        </p:grpSpPr>
        <p:sp>
          <p:nvSpPr>
            <p:cNvPr id="82" name="Rectangle 81"/>
            <p:cNvSpPr/>
            <p:nvPr/>
          </p:nvSpPr>
          <p:spPr>
            <a:xfrm rot="21420000">
              <a:off x="345059" y="99180"/>
              <a:ext cx="1565493" cy="3212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TextBox 82"/>
            <p:cNvSpPr txBox="1"/>
            <p:nvPr/>
          </p:nvSpPr>
          <p:spPr>
            <a:xfrm rot="21420000">
              <a:off x="382275" y="59699"/>
              <a:ext cx="11547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Black" panose="020B0A04020102020204" pitchFamily="34" charset="0"/>
                </a:rPr>
                <a:t>Leaders Huddle</a:t>
              </a:r>
              <a:endParaRPr lang="en-CA" sz="1100" dirty="0">
                <a:latin typeface="Arial Black" panose="020B0A04020102020204" pitchFamily="34" charset="0"/>
              </a:endParaRPr>
            </a:p>
          </p:txBody>
        </p: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420000">
              <a:off x="1419959" y="121942"/>
              <a:ext cx="274320" cy="253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9" name="Picture 26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-180000">
            <a:off x="4015510" y="2350456"/>
            <a:ext cx="719932" cy="1112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499</Words>
  <Application>Microsoft Office PowerPoint</Application>
  <PresentationFormat>On-screen Show (16:9)</PresentationFormat>
  <Paragraphs>177</Paragraphs>
  <Slides>40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  <vt:variant>
        <vt:lpstr>Custom Shows</vt:lpstr>
      </vt:variant>
      <vt:variant>
        <vt:i4>1</vt:i4>
      </vt:variant>
    </vt:vector>
  </HeadingPairs>
  <TitlesOfParts>
    <vt:vector size="45" baseType="lpstr">
      <vt:lpstr>Arial</vt:lpstr>
      <vt:lpstr>Arial Black</vt:lpstr>
      <vt:lpstr>Calibri</vt:lpstr>
      <vt:lpstr>Office Theme</vt:lpstr>
      <vt:lpstr>Stockade 201 Using the Resources</vt:lpstr>
      <vt:lpstr>Stockade 201 Using the Resources</vt:lpstr>
      <vt:lpstr>Stockade 201 Using the Resources</vt:lpstr>
      <vt:lpstr>BIBLICAL TRUTH</vt:lpstr>
      <vt:lpstr>BIBLICAL TRUTH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&lt; End of Presentation &gt;</vt:lpstr>
      <vt:lpstr>Stockade 201 Using the Resources</vt:lpstr>
      <vt:lpstr>Looping Opening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Pike</dc:creator>
  <cp:lastModifiedBy>Howard Pike</cp:lastModifiedBy>
  <cp:revision>97</cp:revision>
  <dcterms:created xsi:type="dcterms:W3CDTF">2015-03-08T22:14:49Z</dcterms:created>
  <dcterms:modified xsi:type="dcterms:W3CDTF">2015-03-26T14:57:42Z</dcterms:modified>
</cp:coreProperties>
</file>